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embedTrueTypeFonts="1" saveSubsetFonts="1" autoCompressPictures="0">
  <p:sldMasterIdLst>
    <p:sldMasterId id="2147483648" r:id="rId1"/>
  </p:sldMasterIdLst>
  <p:notesMasterIdLst>
    <p:notesMasterId r:id="rId102"/>
  </p:notesMasterIdLst>
  <p:sldIdLst>
    <p:sldId id="256" r:id="rId2"/>
    <p:sldId id="284" r:id="rId3"/>
    <p:sldId id="285" r:id="rId4"/>
    <p:sldId id="286" r:id="rId5"/>
    <p:sldId id="287" r:id="rId6"/>
    <p:sldId id="283" r:id="rId7"/>
    <p:sldId id="288" r:id="rId8"/>
    <p:sldId id="289" r:id="rId9"/>
    <p:sldId id="290" r:id="rId10"/>
    <p:sldId id="306" r:id="rId11"/>
    <p:sldId id="321" r:id="rId12"/>
    <p:sldId id="326" r:id="rId13"/>
    <p:sldId id="357" r:id="rId14"/>
    <p:sldId id="379" r:id="rId15"/>
    <p:sldId id="381" r:id="rId16"/>
    <p:sldId id="380" r:id="rId17"/>
    <p:sldId id="351" r:id="rId18"/>
    <p:sldId id="385" r:id="rId19"/>
    <p:sldId id="384" r:id="rId20"/>
    <p:sldId id="383" r:id="rId21"/>
    <p:sldId id="382" r:id="rId22"/>
    <p:sldId id="358" r:id="rId23"/>
    <p:sldId id="386" r:id="rId24"/>
    <p:sldId id="387" r:id="rId25"/>
    <p:sldId id="388" r:id="rId26"/>
    <p:sldId id="359" r:id="rId27"/>
    <p:sldId id="389" r:id="rId28"/>
    <p:sldId id="390" r:id="rId29"/>
    <p:sldId id="392" r:id="rId30"/>
    <p:sldId id="305" r:id="rId31"/>
    <p:sldId id="328" r:id="rId32"/>
    <p:sldId id="394" r:id="rId33"/>
    <p:sldId id="395" r:id="rId34"/>
    <p:sldId id="393" r:id="rId35"/>
    <p:sldId id="329" r:id="rId36"/>
    <p:sldId id="373" r:id="rId37"/>
    <p:sldId id="398" r:id="rId38"/>
    <p:sldId id="400" r:id="rId39"/>
    <p:sldId id="399" r:id="rId40"/>
    <p:sldId id="397" r:id="rId41"/>
    <p:sldId id="396" r:id="rId42"/>
    <p:sldId id="374" r:id="rId43"/>
    <p:sldId id="401" r:id="rId44"/>
    <p:sldId id="402" r:id="rId45"/>
    <p:sldId id="403" r:id="rId46"/>
    <p:sldId id="375" r:id="rId47"/>
    <p:sldId id="405" r:id="rId48"/>
    <p:sldId id="406" r:id="rId49"/>
    <p:sldId id="404" r:id="rId50"/>
    <p:sldId id="308" r:id="rId51"/>
    <p:sldId id="330" r:id="rId52"/>
    <p:sldId id="331" r:id="rId53"/>
    <p:sldId id="371" r:id="rId54"/>
    <p:sldId id="372" r:id="rId55"/>
    <p:sldId id="309" r:id="rId56"/>
    <p:sldId id="322" r:id="rId57"/>
    <p:sldId id="348" r:id="rId58"/>
    <p:sldId id="355" r:id="rId59"/>
    <p:sldId id="354" r:id="rId60"/>
    <p:sldId id="292" r:id="rId61"/>
    <p:sldId id="323" r:id="rId62"/>
    <p:sldId id="332" r:id="rId63"/>
    <p:sldId id="361" r:id="rId64"/>
    <p:sldId id="407" r:id="rId65"/>
    <p:sldId id="408" r:id="rId66"/>
    <p:sldId id="409" r:id="rId67"/>
    <p:sldId id="378" r:id="rId68"/>
    <p:sldId id="410" r:id="rId69"/>
    <p:sldId id="411" r:id="rId70"/>
    <p:sldId id="376" r:id="rId71"/>
    <p:sldId id="362" r:id="rId72"/>
    <p:sldId id="356" r:id="rId73"/>
    <p:sldId id="363" r:id="rId74"/>
    <p:sldId id="364" r:id="rId75"/>
    <p:sldId id="295" r:id="rId76"/>
    <p:sldId id="296" r:id="rId77"/>
    <p:sldId id="336" r:id="rId78"/>
    <p:sldId id="315" r:id="rId79"/>
    <p:sldId id="337" r:id="rId80"/>
    <p:sldId id="344" r:id="rId81"/>
    <p:sldId id="366" r:id="rId82"/>
    <p:sldId id="365" r:id="rId83"/>
    <p:sldId id="316" r:id="rId84"/>
    <p:sldId id="338" r:id="rId85"/>
    <p:sldId id="345" r:id="rId86"/>
    <p:sldId id="368" r:id="rId87"/>
    <p:sldId id="317" r:id="rId88"/>
    <p:sldId id="339" r:id="rId89"/>
    <p:sldId id="367" r:id="rId90"/>
    <p:sldId id="346" r:id="rId91"/>
    <p:sldId id="319" r:id="rId92"/>
    <p:sldId id="340" r:id="rId93"/>
    <p:sldId id="347" r:id="rId94"/>
    <p:sldId id="369" r:id="rId95"/>
    <p:sldId id="370" r:id="rId96"/>
    <p:sldId id="298" r:id="rId97"/>
    <p:sldId id="299" r:id="rId98"/>
    <p:sldId id="324" r:id="rId99"/>
    <p:sldId id="325" r:id="rId100"/>
    <p:sldId id="300" r:id="rId101"/>
  </p:sldIdLst>
  <p:sldSz cx="12192000" cy="6858000"/>
  <p:notesSz cx="7010400" cy="9296400"/>
  <p:embeddedFontLst>
    <p:embeddedFont>
      <p:font typeface="Arial Narrow" panose="020B0606020202030204" pitchFamily="34" charset="0"/>
      <p:regular r:id="rId103"/>
      <p:bold r:id="rId104"/>
      <p:italic r:id="rId105"/>
      <p:boldItalic r:id="rId106"/>
    </p:embeddedFont>
    <p:embeddedFont>
      <p:font typeface="Calibri" panose="020F0502020204030204" pitchFamily="34" charset="0"/>
      <p:regular r:id="rId107"/>
      <p:bold r:id="rId108"/>
      <p:italic r:id="rId109"/>
      <p:boldItalic r:id="rId110"/>
    </p:embeddedFont>
    <p:embeddedFont>
      <p:font typeface="Candara" panose="020E0502030303020204" pitchFamily="34" charset="0"/>
      <p:regular r:id="rId111"/>
      <p:bold r:id="rId112"/>
      <p:italic r:id="rId113"/>
      <p:boldItalic r:id="rId114"/>
    </p:embeddedFont>
    <p:embeddedFont>
      <p:font typeface="Gadugi" panose="020B0502040204020203" pitchFamily="34" charset="0"/>
      <p:regular r:id="rId115"/>
      <p:bold r:id="rId116"/>
    </p:embeddedFont>
    <p:embeddedFont>
      <p:font typeface="Verdana" panose="020B0604030504040204" pitchFamily="34" charset="0"/>
      <p:regular r:id="rId117"/>
      <p:bold r:id="rId118"/>
      <p:italic r:id="rId119"/>
      <p:boldItalic r:id="rId1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1" roundtripDataSignature="AMtx7mgoo9Wp2KBX5wxgL647GziLzi4jY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veta Firsova" initials="" lastIdx="7" clrIdx="0"/>
  <p:cmAuthor id="1" name="Katerina Constantinou" initials="" lastIdx="8" clrIdx="1"/>
  <p:cmAuthor id="2" name="Martina Gerli" initials="" lastIdx="4" clrIdx="2"/>
  <p:cmAuthor id="3" name="User" initials="U" lastIdx="3" clrIdx="3">
    <p:extLst>
      <p:ext uri="{19B8F6BF-5375-455C-9EA6-DF929625EA0E}">
        <p15:presenceInfo xmlns:p15="http://schemas.microsoft.com/office/powerpoint/2012/main" userId="4c1da36aedf3b08e" providerId="Windows Live"/>
      </p:ext>
    </p:extLst>
  </p:cmAuthor>
  <p:cmAuthor id="4" name="Emphasys" initials="E" lastIdx="3" clrIdx="4">
    <p:extLst>
      <p:ext uri="{19B8F6BF-5375-455C-9EA6-DF929625EA0E}">
        <p15:presenceInfo xmlns:p15="http://schemas.microsoft.com/office/powerpoint/2012/main" userId="Emphasy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9BDC"/>
    <a:srgbClr val="12229D"/>
    <a:srgbClr val="2F55FE"/>
    <a:srgbClr val="5CB6F9"/>
    <a:srgbClr val="6E5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EEB008-299E-4329-82AE-C38334793472}">
  <a:tblStyle styleId="{41EEB008-299E-4329-82AE-C38334793472}"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7B1A20CB-650E-4556-B9C2-D0605AAF6D88}"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81046" autoAdjust="0"/>
  </p:normalViewPr>
  <p:slideViewPr>
    <p:cSldViewPr snapToGrid="0">
      <p:cViewPr varScale="1">
        <p:scale>
          <a:sx n="63" d="100"/>
          <a:sy n="63" d="100"/>
        </p:scale>
        <p:origin x="804" y="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5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1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0.fntdata"/><Relationship Id="rId16" Type="http://schemas.openxmlformats.org/officeDocument/2006/relationships/slide" Target="slides/slide15.xml"/><Relationship Id="rId107" Type="http://schemas.openxmlformats.org/officeDocument/2006/relationships/font" Target="fonts/font5.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123"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1.fntdata"/><Relationship Id="rId118" Type="http://schemas.openxmlformats.org/officeDocument/2006/relationships/font" Target="fonts/font1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1.fntdata"/><Relationship Id="rId108" Type="http://schemas.openxmlformats.org/officeDocument/2006/relationships/font" Target="fonts/font6.fntdata"/><Relationship Id="rId124" Type="http://schemas.openxmlformats.org/officeDocument/2006/relationships/viewProps" Target="view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12.fntdata"/><Relationship Id="rId119" Type="http://schemas.openxmlformats.org/officeDocument/2006/relationships/font" Target="fonts/font17.fntdata"/><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7.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font" Target="fonts/font2.fntdata"/><Relationship Id="rId120" Type="http://schemas.openxmlformats.org/officeDocument/2006/relationships/font" Target="fonts/font18.fntdata"/><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8.fntdata"/><Relationship Id="rId115" Type="http://schemas.openxmlformats.org/officeDocument/2006/relationships/font" Target="fonts/font1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font" Target="fonts/font3.fntdata"/><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customschemas.google.com/relationships/presentationmetadata" Target="meta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font" Target="fonts/font9.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25100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0</a:t>
            </a:fld>
            <a:endParaRPr dirty="0"/>
          </a:p>
        </p:txBody>
      </p:sp>
    </p:spTree>
    <p:extLst>
      <p:ext uri="{BB962C8B-B14F-4D97-AF65-F5344CB8AC3E}">
        <p14:creationId xmlns:p14="http://schemas.microsoft.com/office/powerpoint/2010/main" val="270653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870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687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790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820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6955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4630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6120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53187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525648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1207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26384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7506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a:t>
            </a:r>
          </a:p>
          <a:p>
            <a:pPr>
              <a:buFontTx/>
              <a:buChar char="-"/>
            </a:pPr>
            <a:r>
              <a:rPr lang="en-GB" dirty="0"/>
              <a:t>Font: Gadugi </a:t>
            </a:r>
          </a:p>
          <a:p>
            <a:pPr>
              <a:buFontTx/>
              <a:buChar char="-"/>
            </a:pPr>
            <a:r>
              <a:rPr lang="en-GB" dirty="0"/>
              <a:t>Size: 24</a:t>
            </a:r>
          </a:p>
          <a:p>
            <a:pPr>
              <a:buFontTx/>
              <a:buChar char="-"/>
            </a:pPr>
            <a:endParaRPr lang="en-GB" dirty="0"/>
          </a:p>
          <a:p>
            <a:pPr marL="228600" indent="0">
              <a:buFontTx/>
              <a:buNone/>
            </a:pPr>
            <a:r>
              <a:rPr lang="en-GB" b="1" dirty="0"/>
              <a:t>Main body:</a:t>
            </a:r>
          </a:p>
          <a:p>
            <a:pPr marL="400050" indent="-171450">
              <a:buFontTx/>
              <a:buChar char="-"/>
            </a:pPr>
            <a:r>
              <a:rPr lang="en-GB" dirty="0"/>
              <a:t>Font: Arial Narrow </a:t>
            </a:r>
          </a:p>
          <a:p>
            <a:pPr marL="400050" indent="-171450">
              <a:buFontTx/>
              <a:buChar char="-"/>
            </a:pPr>
            <a:r>
              <a:rPr lang="en-GB" dirty="0"/>
              <a:t>Size: 20</a:t>
            </a:r>
          </a:p>
          <a:p>
            <a:pPr marL="228600" indent="0">
              <a:buFontTx/>
              <a:buNone/>
            </a:pPr>
            <a:endParaRPr lang="LID4096" dirty="0"/>
          </a:p>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7594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a:t>
            </a:r>
          </a:p>
          <a:p>
            <a:pPr>
              <a:buFontTx/>
              <a:buChar char="-"/>
            </a:pPr>
            <a:r>
              <a:rPr lang="en-GB" dirty="0"/>
              <a:t>Font: Gadugi </a:t>
            </a:r>
          </a:p>
          <a:p>
            <a:pPr>
              <a:buFontTx/>
              <a:buChar char="-"/>
            </a:pPr>
            <a:r>
              <a:rPr lang="en-GB" dirty="0"/>
              <a:t>Size: 24</a:t>
            </a:r>
          </a:p>
          <a:p>
            <a:pPr>
              <a:buFontTx/>
              <a:buChar char="-"/>
            </a:pPr>
            <a:endParaRPr lang="en-GB" dirty="0"/>
          </a:p>
          <a:p>
            <a:pPr marL="228600" indent="0">
              <a:buFontTx/>
              <a:buNone/>
            </a:pPr>
            <a:r>
              <a:rPr lang="en-GB" b="1" dirty="0"/>
              <a:t>Main body:</a:t>
            </a:r>
          </a:p>
          <a:p>
            <a:pPr marL="400050" indent="-171450">
              <a:buFontTx/>
              <a:buChar char="-"/>
            </a:pPr>
            <a:r>
              <a:rPr lang="en-GB" dirty="0"/>
              <a:t>Font: Arial Narrow </a:t>
            </a:r>
          </a:p>
          <a:p>
            <a:pPr marL="400050" indent="-171450">
              <a:buFontTx/>
              <a:buChar char="-"/>
            </a:pPr>
            <a:r>
              <a:rPr lang="en-GB" dirty="0"/>
              <a:t>Size: 20</a:t>
            </a:r>
          </a:p>
          <a:p>
            <a:pPr marL="228600" indent="0">
              <a:buFontTx/>
              <a:buNone/>
            </a:pPr>
            <a:endParaRPr lang="LID4096" dirty="0"/>
          </a:p>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50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a:t>
            </a:r>
          </a:p>
          <a:p>
            <a:pPr>
              <a:buFontTx/>
              <a:buChar char="-"/>
            </a:pPr>
            <a:r>
              <a:rPr lang="en-GB" dirty="0"/>
              <a:t>Font: Gadugi </a:t>
            </a:r>
          </a:p>
          <a:p>
            <a:pPr>
              <a:buFontTx/>
              <a:buChar char="-"/>
            </a:pPr>
            <a:r>
              <a:rPr lang="en-GB" dirty="0"/>
              <a:t>Size: 24</a:t>
            </a:r>
          </a:p>
          <a:p>
            <a:pPr>
              <a:buFontTx/>
              <a:buChar char="-"/>
            </a:pPr>
            <a:endParaRPr lang="en-GB" dirty="0"/>
          </a:p>
          <a:p>
            <a:pPr marL="228600" indent="0">
              <a:buFontTx/>
              <a:buNone/>
            </a:pPr>
            <a:r>
              <a:rPr lang="en-GB" b="1" dirty="0"/>
              <a:t>Main body:</a:t>
            </a:r>
          </a:p>
          <a:p>
            <a:pPr marL="400050" indent="-171450">
              <a:buFontTx/>
              <a:buChar char="-"/>
            </a:pPr>
            <a:r>
              <a:rPr lang="en-GB" dirty="0"/>
              <a:t>Font: Arial Narrow </a:t>
            </a:r>
          </a:p>
          <a:p>
            <a:pPr marL="400050" indent="-171450">
              <a:buFontTx/>
              <a:buChar char="-"/>
            </a:pPr>
            <a:r>
              <a:rPr lang="en-GB" dirty="0"/>
              <a:t>Size: 20</a:t>
            </a:r>
          </a:p>
          <a:p>
            <a:pPr marL="228600" indent="0">
              <a:buFontTx/>
              <a:buNone/>
            </a:pPr>
            <a:endParaRPr lang="LID4096" dirty="0"/>
          </a:p>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59072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a:t>
            </a:r>
          </a:p>
          <a:p>
            <a:pPr>
              <a:buFontTx/>
              <a:buChar char="-"/>
            </a:pPr>
            <a:r>
              <a:rPr lang="en-GB" dirty="0"/>
              <a:t>Font: Gadugi </a:t>
            </a:r>
          </a:p>
          <a:p>
            <a:pPr>
              <a:buFontTx/>
              <a:buChar char="-"/>
            </a:pPr>
            <a:r>
              <a:rPr lang="en-GB" dirty="0"/>
              <a:t>Size: 24</a:t>
            </a:r>
          </a:p>
          <a:p>
            <a:pPr>
              <a:buFontTx/>
              <a:buChar char="-"/>
            </a:pPr>
            <a:endParaRPr lang="en-GB" dirty="0"/>
          </a:p>
          <a:p>
            <a:pPr marL="228600" indent="0">
              <a:buFontTx/>
              <a:buNone/>
            </a:pPr>
            <a:r>
              <a:rPr lang="en-GB" b="1" dirty="0"/>
              <a:t>Main body:</a:t>
            </a:r>
          </a:p>
          <a:p>
            <a:pPr marL="400050" indent="-171450">
              <a:buFontTx/>
              <a:buChar char="-"/>
            </a:pPr>
            <a:r>
              <a:rPr lang="en-GB" dirty="0"/>
              <a:t>Font: Arial Narrow </a:t>
            </a:r>
          </a:p>
          <a:p>
            <a:pPr marL="400050" indent="-171450">
              <a:buFontTx/>
              <a:buChar char="-"/>
            </a:pPr>
            <a:r>
              <a:rPr lang="en-GB" dirty="0"/>
              <a:t>Size: 20</a:t>
            </a:r>
          </a:p>
          <a:p>
            <a:pPr marL="228600" indent="0">
              <a:buFontTx/>
              <a:buNone/>
            </a:pPr>
            <a:endParaRPr lang="LID4096" dirty="0"/>
          </a:p>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3241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lnSpc>
                <a:spcPct val="100000"/>
              </a:lnSpc>
              <a:spcBef>
                <a:spcPts val="0"/>
              </a:spcBef>
              <a:spcAft>
                <a:spcPts val="0"/>
              </a:spcAft>
              <a:buSzPts val="1400"/>
              <a:buNone/>
            </a:pPr>
            <a:endParaRPr dirty="0"/>
          </a:p>
        </p:txBody>
      </p:sp>
      <p:sp>
        <p:nvSpPr>
          <p:cNvPr id="91" name="Google Shape;91;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dirty="0"/>
          </a:p>
        </p:txBody>
      </p:sp>
    </p:spTree>
    <p:extLst>
      <p:ext uri="{BB962C8B-B14F-4D97-AF65-F5344CB8AC3E}">
        <p14:creationId xmlns:p14="http://schemas.microsoft.com/office/powerpoint/2010/main" val="2140578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a:t>
            </a:r>
          </a:p>
          <a:p>
            <a:pPr>
              <a:buFontTx/>
              <a:buChar char="-"/>
            </a:pPr>
            <a:r>
              <a:rPr lang="en-GB" dirty="0"/>
              <a:t>Font: Gadugi </a:t>
            </a:r>
          </a:p>
          <a:p>
            <a:pPr>
              <a:buFontTx/>
              <a:buChar char="-"/>
            </a:pPr>
            <a:r>
              <a:rPr lang="en-GB" dirty="0"/>
              <a:t>Size: 24</a:t>
            </a:r>
          </a:p>
          <a:p>
            <a:pPr>
              <a:buFontTx/>
              <a:buChar char="-"/>
            </a:pPr>
            <a:endParaRPr lang="en-GB" dirty="0"/>
          </a:p>
          <a:p>
            <a:pPr marL="228600" indent="0">
              <a:buFontTx/>
              <a:buNone/>
            </a:pPr>
            <a:r>
              <a:rPr lang="en-GB" b="1" dirty="0"/>
              <a:t>Main body:</a:t>
            </a:r>
          </a:p>
          <a:p>
            <a:pPr marL="400050" indent="-171450">
              <a:buFontTx/>
              <a:buChar char="-"/>
            </a:pPr>
            <a:r>
              <a:rPr lang="en-GB" dirty="0"/>
              <a:t>Font: Arial Narrow </a:t>
            </a:r>
          </a:p>
          <a:p>
            <a:pPr marL="400050" indent="-171450">
              <a:buFontTx/>
              <a:buChar char="-"/>
            </a:pPr>
            <a:r>
              <a:rPr lang="en-GB" dirty="0"/>
              <a:t>Size: 20</a:t>
            </a:r>
          </a:p>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2540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Title:</a:t>
            </a:r>
          </a:p>
          <a:p>
            <a:pPr>
              <a:buFontTx/>
              <a:buChar char="-"/>
            </a:pPr>
            <a:r>
              <a:rPr lang="en-GB" dirty="0"/>
              <a:t>Font: Gadugi </a:t>
            </a:r>
          </a:p>
          <a:p>
            <a:pPr>
              <a:buFontTx/>
              <a:buChar char="-"/>
            </a:pPr>
            <a:r>
              <a:rPr lang="en-GB" dirty="0"/>
              <a:t>Size: 24</a:t>
            </a:r>
          </a:p>
          <a:p>
            <a:pPr>
              <a:buFontTx/>
              <a:buChar char="-"/>
            </a:pPr>
            <a:endParaRPr lang="en-GB" dirty="0"/>
          </a:p>
          <a:p>
            <a:pPr marL="228600" indent="0">
              <a:buFontTx/>
              <a:buNone/>
            </a:pPr>
            <a:r>
              <a:rPr lang="en-GB" b="1" dirty="0"/>
              <a:t>Main body:</a:t>
            </a:r>
          </a:p>
          <a:p>
            <a:pPr marL="400050" indent="-171450">
              <a:buFontTx/>
              <a:buChar char="-"/>
            </a:pPr>
            <a:r>
              <a:rPr lang="en-GB" dirty="0"/>
              <a:t>Font: Arial Narrow </a:t>
            </a:r>
          </a:p>
          <a:p>
            <a:pPr marL="400050" indent="-171450">
              <a:buFontTx/>
              <a:buChar char="-"/>
            </a:pPr>
            <a:r>
              <a:rPr lang="en-GB" dirty="0"/>
              <a:t>Size: 20</a:t>
            </a:r>
          </a:p>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0521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762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5484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5777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2464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a:buFontTx/>
              <a:buNone/>
            </a:pPr>
            <a:endParaRPr lang="LID4096"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8095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8" name="Google Shape;18;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pic>
        <p:nvPicPr>
          <p:cNvPr id="15" name="Picture 14">
            <a:extLst>
              <a:ext uri="{FF2B5EF4-FFF2-40B4-BE49-F238E27FC236}">
                <a16:creationId xmlns:a16="http://schemas.microsoft.com/office/drawing/2014/main" id="{8F4E9A8A-3572-B4E3-8C0E-D7D1D1DF0C4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9929091" y="1314937"/>
            <a:ext cx="2556289" cy="2195026"/>
          </a:xfrm>
          <a:prstGeom prst="rect">
            <a:avLst/>
          </a:prstGeom>
        </p:spPr>
      </p:pic>
      <p:sp>
        <p:nvSpPr>
          <p:cNvPr id="16" name="Rectangle 15">
            <a:extLst>
              <a:ext uri="{FF2B5EF4-FFF2-40B4-BE49-F238E27FC236}">
                <a16:creationId xmlns:a16="http://schemas.microsoft.com/office/drawing/2014/main" id="{A2BBEB1E-E4E0-C235-5824-267BE2FE122E}"/>
              </a:ext>
            </a:extLst>
          </p:cNvPr>
          <p:cNvSpPr/>
          <p:nvPr userDrawn="1"/>
        </p:nvSpPr>
        <p:spPr>
          <a:xfrm>
            <a:off x="0" y="0"/>
            <a:ext cx="12192000" cy="1320800"/>
          </a:xfrm>
          <a:prstGeom prst="rect">
            <a:avLst/>
          </a:prstGeom>
          <a:gradFill>
            <a:gsLst>
              <a:gs pos="9000">
                <a:srgbClr val="3A9BDC"/>
              </a:gs>
              <a:gs pos="59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6" name="Google Shape;8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7" name="Google Shape;8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6"/>
        <p:cNvGrpSpPr/>
        <p:nvPr/>
      </p:nvGrpSpPr>
      <p:grpSpPr>
        <a:xfrm>
          <a:off x="0" y="0"/>
          <a:ext cx="0" cy="0"/>
          <a:chOff x="0" y="0"/>
          <a:chExt cx="0" cy="0"/>
        </a:xfrm>
      </p:grpSpPr>
      <p:sp>
        <p:nvSpPr>
          <p:cNvPr id="18" name="Google Shape;18;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2" name="Google Shape;2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
        <p:nvSpPr>
          <p:cNvPr id="16" name="Rectangle 15">
            <a:extLst>
              <a:ext uri="{FF2B5EF4-FFF2-40B4-BE49-F238E27FC236}">
                <a16:creationId xmlns:a16="http://schemas.microsoft.com/office/drawing/2014/main" id="{A2BBEB1E-E4E0-C235-5824-267BE2FE122E}"/>
              </a:ext>
            </a:extLst>
          </p:cNvPr>
          <p:cNvSpPr/>
          <p:nvPr userDrawn="1"/>
        </p:nvSpPr>
        <p:spPr>
          <a:xfrm>
            <a:off x="0" y="0"/>
            <a:ext cx="12192000" cy="1320800"/>
          </a:xfrm>
          <a:prstGeom prst="rect">
            <a:avLst/>
          </a:prstGeom>
          <a:gradFill>
            <a:gsLst>
              <a:gs pos="9000">
                <a:srgbClr val="3A9BDC"/>
              </a:gs>
              <a:gs pos="59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3704092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3"/>
        <p:cNvGrpSpPr/>
        <p:nvPr/>
      </p:nvGrpSpPr>
      <p:grpSpPr>
        <a:xfrm>
          <a:off x="0" y="0"/>
          <a:ext cx="0" cy="0"/>
          <a:chOff x="0" y="0"/>
          <a:chExt cx="0" cy="0"/>
        </a:xfrm>
      </p:grpSpPr>
      <p:sp>
        <p:nvSpPr>
          <p:cNvPr id="24" name="Google Shape;2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29"/>
          <p:cNvSpPr txBox="1">
            <a:spLocks noGrp="1"/>
          </p:cNvSpPr>
          <p:nvPr>
            <p:ph type="sldNum" idx="12"/>
          </p:nvPr>
        </p:nvSpPr>
        <p:spPr>
          <a:xfrm>
            <a:off x="4724400" y="6353418"/>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Calibri"/>
                <a:ea typeface="Calibri"/>
                <a:cs typeface="Calibri"/>
                <a:sym typeface="Calibri"/>
              </a:defRPr>
            </a:lvl9pPr>
          </a:lstStyle>
          <a:p>
            <a:pPr marL="0" lvl="0" indent="0" algn="ctr" rtl="0">
              <a:spcBef>
                <a:spcPts val="0"/>
              </a:spcBef>
              <a:spcAft>
                <a:spcPts val="0"/>
              </a:spcAft>
              <a:buNone/>
            </a:pPr>
            <a:fld id="{00000000-1234-1234-1234-123412341234}" type="slidenum">
              <a:rPr lang="en-US"/>
              <a:t>‹#›</a:t>
            </a:fld>
            <a:endParaRPr dirty="0"/>
          </a:p>
        </p:txBody>
      </p:sp>
      <p:sp>
        <p:nvSpPr>
          <p:cNvPr id="28" name="Google Shape;28;p29"/>
          <p:cNvSpPr txBox="1">
            <a:spLocks noGrp="1"/>
          </p:cNvSpPr>
          <p:nvPr>
            <p:ph type="body" idx="2"/>
          </p:nvPr>
        </p:nvSpPr>
        <p:spPr>
          <a:xfrm>
            <a:off x="0" y="688975"/>
            <a:ext cx="3205163" cy="7366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9" name="Google Shape;29;p29"/>
          <p:cNvPicPr preferRelativeResize="0"/>
          <p:nvPr/>
        </p:nvPicPr>
        <p:blipFill>
          <a:blip r:embed="rId2" cstate="email">
            <a:extLst>
              <a:ext uri="{28A0092B-C50C-407E-A947-70E740481C1C}">
                <a14:useLocalDpi xmlns:a14="http://schemas.microsoft.com/office/drawing/2010/main"/>
              </a:ext>
            </a:extLst>
          </a:blip>
          <a:srcRect/>
          <a:stretch/>
        </p:blipFill>
        <p:spPr>
          <a:xfrm>
            <a:off x="248106" y="6042981"/>
            <a:ext cx="2033276" cy="736599"/>
          </a:xfrm>
          <a:prstGeom prst="rect">
            <a:avLst/>
          </a:prstGeom>
          <a:noFill/>
          <a:ln>
            <a:noFill/>
          </a:ln>
        </p:spPr>
      </p:pic>
      <p:pic>
        <p:nvPicPr>
          <p:cNvPr id="3" name="Picture 2">
            <a:extLst>
              <a:ext uri="{FF2B5EF4-FFF2-40B4-BE49-F238E27FC236}">
                <a16:creationId xmlns:a16="http://schemas.microsoft.com/office/drawing/2014/main" id="{487D3668-78F4-72D6-07FF-1D3192BCC39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695710" y="5531606"/>
            <a:ext cx="1047078" cy="1140567"/>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4" name="Google Shape;3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5" name="Google Shape;3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6" name="Google Shape;3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1" name="Google Shape;51;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2" name="Google Shape;52;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6" name="Google Shape;5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7" name="Google Shape;5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1" name="Google Shape;6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dirty="0"/>
          </a:p>
        </p:txBody>
      </p:sp>
      <p:sp>
        <p:nvSpPr>
          <p:cNvPr id="72" name="Google Shape;7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2" name="Google Shape;12;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4" name="Google Shape;1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15" name="Google Shape;1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https://www.youtube.com/embed/KgNliKyVY2Q?start=215&amp;feature=oembed"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video" Target="https://www.youtube.com/embed/By2dZw3eYwU?start=2&amp;feature=oembed" TargetMode="External"/><Relationship Id="rId5" Type="http://schemas.openxmlformats.org/officeDocument/2006/relationships/image" Target="../media/image28.jpe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3.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xu8rh9Ref4Y?feature=oembed" TargetMode="External"/><Relationship Id="rId5" Type="http://schemas.openxmlformats.org/officeDocument/2006/relationships/image" Target="../media/image44.jpe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4.jpeg"/><Relationship Id="rId2" Type="http://schemas.openxmlformats.org/officeDocument/2006/relationships/video" Target="https://www.youtube.com/embed/Ox_ohqsIMAM?start=2&amp;feature=oembed" TargetMode="External"/><Relationship Id="rId1" Type="http://schemas.openxmlformats.org/officeDocument/2006/relationships/video" Target="https://www.youtube.com/embed/3FnovWnhObs?start=5&amp;feature=oembed" TargetMode="Externa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notesSlide" Target="../notesSlides/notesSlide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video" Target="https://www.youtube.com/embed/1aUTqoiECJE?start=1&amp;feature=oembed" TargetMode="External"/><Relationship Id="rId5" Type="http://schemas.openxmlformats.org/officeDocument/2006/relationships/image" Target="../media/image63.jpe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hyperlink" Target="https://goo.su/5NvYzT" TargetMode="External"/><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ideo" Target="https://www.youtube.com/embed/gdrxAoqfvbA?start=204&amp;feature=oembed" TargetMode="External"/><Relationship Id="rId5" Type="http://schemas.openxmlformats.org/officeDocument/2006/relationships/image" Target="../media/image84.jpeg"/><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https://www.youtube.com/embed/z9i_h-WMQ68?start=6&amp;feature=oembed" TargetMode="External"/><Relationship Id="rId5" Type="http://schemas.openxmlformats.org/officeDocument/2006/relationships/image" Target="../media/image88.jpeg"/><Relationship Id="rId4" Type="http://schemas.openxmlformats.org/officeDocument/2006/relationships/image" Target="../media/image87.png"/></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video" Target="https://www.youtube.com/embed/TENAbUa-R-w?feature=oembed" TargetMode="External"/><Relationship Id="rId5" Type="http://schemas.openxmlformats.org/officeDocument/2006/relationships/image" Target="../media/image95.jpeg"/><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ideo" Target="https://www.youtube.com/embed/QHfbShPbtXI?start=2&amp;feature=oembed" TargetMode="External"/><Relationship Id="rId5" Type="http://schemas.openxmlformats.org/officeDocument/2006/relationships/image" Target="../media/image100.jpeg"/><Relationship Id="rId4" Type="http://schemas.openxmlformats.org/officeDocument/2006/relationships/image" Target="../media/image99.png"/></Relationships>
</file>

<file path=ppt/slides/_rels/slide8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video" Target="https://www.youtube.com/embed/I4T-FGZo7zo?start=294&amp;feature=oembed" TargetMode="External"/><Relationship Id="rId5" Type="http://schemas.openxmlformats.org/officeDocument/2006/relationships/image" Target="../media/image105.jpeg"/><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
          <p:cNvSpPr txBox="1">
            <a:spLocks noGrp="1"/>
          </p:cNvSpPr>
          <p:nvPr>
            <p:ph type="ctrTitle"/>
          </p:nvPr>
        </p:nvSpPr>
        <p:spPr>
          <a:xfrm>
            <a:off x="1523997" y="4680706"/>
            <a:ext cx="9144000" cy="102538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6000"/>
              <a:buFont typeface="Candara"/>
              <a:buNone/>
            </a:pPr>
            <a:r>
              <a:rPr lang="en-US" sz="4000" dirty="0">
                <a:solidFill>
                  <a:srgbClr val="5CB6F9"/>
                </a:solidFill>
                <a:latin typeface="Gadugi" panose="020B0502040204020203" pitchFamily="34" charset="0"/>
                <a:ea typeface="Gadugi" panose="020B0502040204020203" pitchFamily="34" charset="0"/>
                <a:cs typeface="Candara"/>
                <a:sym typeface="Candara"/>
              </a:rPr>
              <a:t>Module 2: Communication &amp; Collaboration</a:t>
            </a:r>
            <a:endParaRPr sz="4000" dirty="0">
              <a:solidFill>
                <a:srgbClr val="5CB6F9"/>
              </a:solidFill>
              <a:latin typeface="Gadugi" panose="020B0502040204020203" pitchFamily="34" charset="0"/>
              <a:ea typeface="Gadugi" panose="020B0502040204020203" pitchFamily="34" charset="0"/>
              <a:cs typeface="Candara"/>
              <a:sym typeface="Candara"/>
            </a:endParaRPr>
          </a:p>
        </p:txBody>
      </p:sp>
      <p:sp>
        <p:nvSpPr>
          <p:cNvPr id="96" name="Google Shape;96;p1"/>
          <p:cNvSpPr txBox="1"/>
          <p:nvPr/>
        </p:nvSpPr>
        <p:spPr>
          <a:xfrm>
            <a:off x="1914138" y="3603470"/>
            <a:ext cx="836371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12229D"/>
                </a:solidFill>
                <a:latin typeface="Gadugi" panose="020B0502040204020203" pitchFamily="34" charset="0"/>
                <a:ea typeface="Gadugi" panose="020B0502040204020203" pitchFamily="34" charset="0"/>
                <a:cs typeface="Candara"/>
                <a:sym typeface="Candara"/>
              </a:rPr>
              <a:t>Inclusive digital competence training for labor market risk groups</a:t>
            </a:r>
          </a:p>
        </p:txBody>
      </p:sp>
      <p:pic>
        <p:nvPicPr>
          <p:cNvPr id="97" name="Google Shape;97;p1"/>
          <p:cNvPicPr preferRelativeResize="0"/>
          <p:nvPr/>
        </p:nvPicPr>
        <p:blipFill>
          <a:blip r:embed="rId3" cstate="email">
            <a:extLst>
              <a:ext uri="{28A0092B-C50C-407E-A947-70E740481C1C}">
                <a14:useLocalDpi xmlns:a14="http://schemas.microsoft.com/office/drawing/2010/main"/>
              </a:ext>
            </a:extLst>
          </a:blip>
          <a:srcRect/>
          <a:stretch/>
        </p:blipFill>
        <p:spPr>
          <a:xfrm>
            <a:off x="105475" y="6152480"/>
            <a:ext cx="2131888" cy="608955"/>
          </a:xfrm>
          <a:prstGeom prst="rect">
            <a:avLst/>
          </a:prstGeom>
          <a:noFill/>
          <a:ln>
            <a:noFill/>
          </a:ln>
        </p:spPr>
      </p:pic>
      <p:sp>
        <p:nvSpPr>
          <p:cNvPr id="7" name="TextBox 6"/>
          <p:cNvSpPr txBox="1"/>
          <p:nvPr/>
        </p:nvSpPr>
        <p:spPr>
          <a:xfrm>
            <a:off x="3601276" y="5952425"/>
            <a:ext cx="4989443" cy="400110"/>
          </a:xfrm>
          <a:prstGeom prst="rect">
            <a:avLst/>
          </a:prstGeom>
          <a:noFill/>
        </p:spPr>
        <p:txBody>
          <a:bodyPr wrap="square" rtlCol="0">
            <a:spAutoFit/>
          </a:bodyPr>
          <a:lstStyle/>
          <a:p>
            <a:pPr algn="ctr"/>
            <a:r>
              <a:rPr lang="en-GB" sz="2000" dirty="0">
                <a:solidFill>
                  <a:srgbClr val="3A9BDC"/>
                </a:solidFill>
                <a:latin typeface="Gadugi" panose="020B0502040204020203" pitchFamily="34" charset="0"/>
                <a:ea typeface="Gadugi" panose="020B0502040204020203" pitchFamily="34" charset="0"/>
              </a:rPr>
              <a:t>Learning Material for Adult Learners</a:t>
            </a:r>
          </a:p>
        </p:txBody>
      </p:sp>
      <p:pic>
        <p:nvPicPr>
          <p:cNvPr id="3" name="Picture 2">
            <a:extLst>
              <a:ext uri="{FF2B5EF4-FFF2-40B4-BE49-F238E27FC236}">
                <a16:creationId xmlns:a16="http://schemas.microsoft.com/office/drawing/2014/main" id="{A2EB99E5-70F2-D598-B78A-8CDED2F522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762" t="20988" r="25649" b="29497"/>
          <a:stretch/>
        </p:blipFill>
        <p:spPr>
          <a:xfrm>
            <a:off x="5261108" y="1180576"/>
            <a:ext cx="2203179" cy="229236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a:t>
            </a:fld>
            <a:endParaRPr lang="en-US" dirty="0"/>
          </a:p>
        </p:txBody>
      </p:sp>
      <p:sp>
        <p:nvSpPr>
          <p:cNvPr id="11" name="Google Shape;105;p2">
            <a:extLst>
              <a:ext uri="{FF2B5EF4-FFF2-40B4-BE49-F238E27FC236}">
                <a16:creationId xmlns:a16="http://schemas.microsoft.com/office/drawing/2014/main" id="{CF0B73FD-444A-0D9E-E94E-D7952BCB8723}"/>
              </a:ext>
            </a:extLst>
          </p:cNvPr>
          <p:cNvSpPr txBox="1">
            <a:spLocks noGrp="1"/>
          </p:cNvSpPr>
          <p:nvPr>
            <p:ph type="body" idx="1"/>
          </p:nvPr>
        </p:nvSpPr>
        <p:spPr>
          <a:xfrm>
            <a:off x="759262" y="2128152"/>
            <a:ext cx="9710618" cy="4064073"/>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200"/>
              <a:buNone/>
            </a:pPr>
            <a:r>
              <a:rPr lang="en-US" sz="2000" dirty="0">
                <a:latin typeface="Arial Narrow" panose="020B0606020202030204" pitchFamily="34" charset="0"/>
                <a:ea typeface="Candara"/>
                <a:cs typeface="Candara"/>
                <a:sym typeface="Candara"/>
              </a:rPr>
              <a:t>But why is online communication important? </a:t>
            </a:r>
          </a:p>
          <a:p>
            <a:pPr marL="0" lvl="0" indent="0" algn="just" rtl="0">
              <a:lnSpc>
                <a:spcPct val="90000"/>
              </a:lnSpc>
              <a:spcBef>
                <a:spcPts val="0"/>
              </a:spcBef>
              <a:spcAft>
                <a:spcPts val="0"/>
              </a:spcAft>
              <a:buClr>
                <a:schemeClr val="dk1"/>
              </a:buClr>
              <a:buSzPts val="2200"/>
              <a:buNone/>
            </a:pPr>
            <a:endParaRPr lang="en-US" sz="2000" dirty="0">
              <a:latin typeface="Arial Narrow" panose="020B0606020202030204" pitchFamily="34" charset="0"/>
              <a:ea typeface="Candara"/>
              <a:cs typeface="Candara"/>
              <a:sym typeface="Candara"/>
            </a:endParaRPr>
          </a:p>
          <a:p>
            <a:pPr marL="342900" algn="just">
              <a:spcBef>
                <a:spcPts val="0"/>
              </a:spcBef>
              <a:buSzPts val="2200"/>
              <a:buFont typeface="Wingdings" panose="05000000000000000000" pitchFamily="2" charset="2"/>
              <a:buChar char="§"/>
            </a:pPr>
            <a:r>
              <a:rPr lang="en-US" sz="2000" i="0" u="none" strike="noStrike" dirty="0">
                <a:solidFill>
                  <a:srgbClr val="000000"/>
                </a:solidFill>
                <a:effectLst/>
                <a:latin typeface="Arial Narrow" panose="020B0606020202030204" pitchFamily="34" charset="0"/>
              </a:rPr>
              <a:t>According to Datareportal</a:t>
            </a:r>
            <a:r>
              <a:rPr lang="en-US" sz="2000" dirty="0">
                <a:solidFill>
                  <a:srgbClr val="000000"/>
                </a:solidFill>
                <a:latin typeface="Arial Narrow" panose="020B0606020202030204" pitchFamily="34" charset="0"/>
              </a:rPr>
              <a:t> (n.d.) </a:t>
            </a:r>
            <a:r>
              <a:rPr lang="en-US" sz="2000" i="0" u="none" strike="noStrike" dirty="0">
                <a:solidFill>
                  <a:srgbClr val="000000"/>
                </a:solidFill>
                <a:effectLst/>
                <a:latin typeface="Arial Narrow" panose="020B0606020202030204" pitchFamily="34" charset="0"/>
              </a:rPr>
              <a:t>webpage 5.16 billion people around the world use the internet, this is, the 64.4 percent of the world's total population.</a:t>
            </a:r>
          </a:p>
          <a:p>
            <a:pPr marL="0" indent="0" algn="just">
              <a:spcBef>
                <a:spcPts val="0"/>
              </a:spcBef>
              <a:buSzPts val="2200"/>
              <a:buNone/>
            </a:pPr>
            <a:endParaRPr lang="en-US" sz="2000" i="0" u="none" strike="noStrike" dirty="0">
              <a:solidFill>
                <a:srgbClr val="000000"/>
              </a:solidFill>
              <a:effectLst/>
              <a:latin typeface="Arial Narrow" panose="020B0606020202030204" pitchFamily="34" charset="0"/>
              <a:sym typeface="Candara"/>
            </a:endParaRPr>
          </a:p>
          <a:p>
            <a:pPr marL="342900" algn="just">
              <a:spcBef>
                <a:spcPts val="0"/>
              </a:spcBef>
              <a:buSzPts val="2200"/>
              <a:buFont typeface="Wingdings" panose="05000000000000000000" pitchFamily="2" charset="2"/>
              <a:buChar char="§"/>
            </a:pPr>
            <a:r>
              <a:rPr lang="en-US" sz="2000" i="0" u="none" strike="noStrike" dirty="0">
                <a:solidFill>
                  <a:srgbClr val="000000"/>
                </a:solidFill>
                <a:effectLst/>
                <a:latin typeface="Arial Narrow" panose="020B0606020202030204" pitchFamily="34" charset="0"/>
              </a:rPr>
              <a:t>When it comes to the users 92.3 percent use a mobile phone to search online. More precisely, when referring to young people, a fifth of 16 to 21 years old spend more than six hours or more on their smartphones every day.</a:t>
            </a:r>
          </a:p>
          <a:p>
            <a:pPr marL="0" indent="0" algn="just">
              <a:spcBef>
                <a:spcPts val="0"/>
              </a:spcBef>
              <a:buSzPts val="2200"/>
              <a:buNone/>
            </a:pPr>
            <a:endParaRPr lang="en-US" sz="2000" i="0" u="none" strike="noStrike" dirty="0">
              <a:solidFill>
                <a:srgbClr val="000000"/>
              </a:solidFill>
              <a:effectLst/>
              <a:latin typeface="Arial Narrow" panose="020B0606020202030204" pitchFamily="34" charset="0"/>
            </a:endParaRPr>
          </a:p>
          <a:p>
            <a:pPr marL="342900" algn="just">
              <a:spcBef>
                <a:spcPts val="0"/>
              </a:spcBef>
              <a:buSzPts val="2200"/>
              <a:buFont typeface="Wingdings" panose="05000000000000000000" pitchFamily="2" charset="2"/>
              <a:buChar char="§"/>
            </a:pPr>
            <a:r>
              <a:rPr lang="en-US" sz="2000" i="0" u="none" strike="noStrike" dirty="0">
                <a:solidFill>
                  <a:srgbClr val="000000"/>
                </a:solidFill>
                <a:effectLst/>
                <a:latin typeface="Arial Narrow" panose="020B0606020202030204" pitchFamily="34" charset="0"/>
              </a:rPr>
              <a:t>In addition, the 96% of people aged between 18-29 year old are internet users, 84% use social networking sites, and 97% have mobile phones.</a:t>
            </a:r>
            <a:endParaRPr lang="en-US" sz="2000" dirty="0">
              <a:effectLst/>
              <a:latin typeface="Arial Narrow" panose="020B0606020202030204" pitchFamily="34" charset="0"/>
            </a:endParaRPr>
          </a:p>
          <a:p>
            <a:pPr marL="114300" indent="0">
              <a:buNone/>
            </a:pPr>
            <a:br>
              <a:rPr lang="en-US" sz="1400" dirty="0"/>
            </a:br>
            <a:endParaRPr lang="en-US" sz="2000" dirty="0">
              <a:latin typeface="Arial Narrow" panose="020B0606020202030204" pitchFamily="34" charset="0"/>
              <a:ea typeface="Candara"/>
              <a:cs typeface="Candara"/>
              <a:sym typeface="Candara"/>
            </a:endParaRPr>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spTree>
    <p:extLst>
      <p:ext uri="{BB962C8B-B14F-4D97-AF65-F5344CB8AC3E}">
        <p14:creationId xmlns:p14="http://schemas.microsoft.com/office/powerpoint/2010/main" val="18643424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6" name="Google Shape;96;p1"/>
          <p:cNvSpPr txBox="1"/>
          <p:nvPr/>
        </p:nvSpPr>
        <p:spPr>
          <a:xfrm>
            <a:off x="1914138" y="3603470"/>
            <a:ext cx="836371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12229D"/>
                </a:solidFill>
                <a:latin typeface="Gadugi" panose="020B0502040204020203" pitchFamily="34" charset="0"/>
                <a:ea typeface="Gadugi" panose="020B0502040204020203" pitchFamily="34" charset="0"/>
                <a:cs typeface="Candara"/>
                <a:sym typeface="Candara"/>
              </a:rPr>
              <a:t>Inclusive digital competence training for labor market risk groups</a:t>
            </a:r>
          </a:p>
        </p:txBody>
      </p:sp>
      <p:pic>
        <p:nvPicPr>
          <p:cNvPr id="97" name="Google Shape;97;p1"/>
          <p:cNvPicPr preferRelativeResize="0"/>
          <p:nvPr/>
        </p:nvPicPr>
        <p:blipFill>
          <a:blip r:embed="rId3" cstate="email">
            <a:extLst>
              <a:ext uri="{28A0092B-C50C-407E-A947-70E740481C1C}">
                <a14:useLocalDpi xmlns:a14="http://schemas.microsoft.com/office/drawing/2010/main"/>
              </a:ext>
            </a:extLst>
          </a:blip>
          <a:srcRect/>
          <a:stretch/>
        </p:blipFill>
        <p:spPr>
          <a:xfrm>
            <a:off x="105475" y="6152480"/>
            <a:ext cx="2131888" cy="608955"/>
          </a:xfrm>
          <a:prstGeom prst="rect">
            <a:avLst/>
          </a:prstGeom>
          <a:noFill/>
          <a:ln>
            <a:noFill/>
          </a:ln>
        </p:spPr>
      </p:pic>
      <p:pic>
        <p:nvPicPr>
          <p:cNvPr id="3" name="Picture 2">
            <a:extLst>
              <a:ext uri="{FF2B5EF4-FFF2-40B4-BE49-F238E27FC236}">
                <a16:creationId xmlns:a16="http://schemas.microsoft.com/office/drawing/2014/main" id="{A2EB99E5-70F2-D598-B78A-8CDED2F522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6762" t="20988" r="25649" b="29497"/>
          <a:stretch/>
        </p:blipFill>
        <p:spPr>
          <a:xfrm>
            <a:off x="5261108" y="1180576"/>
            <a:ext cx="2203179" cy="2292364"/>
          </a:xfrm>
          <a:prstGeom prst="rect">
            <a:avLst/>
          </a:prstGeom>
        </p:spPr>
      </p:pic>
      <p:pic>
        <p:nvPicPr>
          <p:cNvPr id="5" name="Picture 4">
            <a:extLst>
              <a:ext uri="{FF2B5EF4-FFF2-40B4-BE49-F238E27FC236}">
                <a16:creationId xmlns:a16="http://schemas.microsoft.com/office/drawing/2014/main" id="{66C90DF5-9F70-A216-1733-A7126AE26E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7152" y="4959364"/>
            <a:ext cx="4498848" cy="771144"/>
          </a:xfrm>
          <a:prstGeom prst="rect">
            <a:avLst/>
          </a:prstGeom>
        </p:spPr>
      </p:pic>
      <p:pic>
        <p:nvPicPr>
          <p:cNvPr id="6" name="Picture 5">
            <a:extLst>
              <a:ext uri="{FF2B5EF4-FFF2-40B4-BE49-F238E27FC236}">
                <a16:creationId xmlns:a16="http://schemas.microsoft.com/office/drawing/2014/main" id="{6A0A529B-4E7A-6E1F-A483-F9A9984D836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26764" y="4688067"/>
            <a:ext cx="3858520" cy="1290193"/>
          </a:xfrm>
          <a:prstGeom prst="rect">
            <a:avLst/>
          </a:prstGeom>
        </p:spPr>
      </p:pic>
    </p:spTree>
    <p:extLst>
      <p:ext uri="{BB962C8B-B14F-4D97-AF65-F5344CB8AC3E}">
        <p14:creationId xmlns:p14="http://schemas.microsoft.com/office/powerpoint/2010/main" val="348240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10</a:t>
            </a:fld>
            <a:endParaRPr lang="en-US" dirty="0"/>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5" name="Text Placeholder 4">
            <a:extLst>
              <a:ext uri="{FF2B5EF4-FFF2-40B4-BE49-F238E27FC236}">
                <a16:creationId xmlns:a16="http://schemas.microsoft.com/office/drawing/2014/main" id="{6E450C37-4DFA-C9CF-A74E-B8D66F2291B6}"/>
              </a:ext>
            </a:extLst>
          </p:cNvPr>
          <p:cNvSpPr>
            <a:spLocks noGrp="1"/>
          </p:cNvSpPr>
          <p:nvPr>
            <p:ph type="body" idx="1"/>
          </p:nvPr>
        </p:nvSpPr>
        <p:spPr>
          <a:xfrm>
            <a:off x="6267450" y="1840210"/>
            <a:ext cx="5372100" cy="4099687"/>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WhatsApp?</a:t>
            </a:r>
            <a:endParaRPr lang="es-ES" sz="2000" b="1" dirty="0">
              <a:solidFill>
                <a:srgbClr val="666666"/>
              </a:solidFill>
              <a:latin typeface="Arial Narrow" panose="020B0606020202030204" pitchFamily="34" charset="0"/>
            </a:endParaRPr>
          </a:p>
          <a:p>
            <a:pPr marL="114300" indent="0" algn="just">
              <a:buNone/>
            </a:pPr>
            <a:r>
              <a:rPr lang="es-ES" sz="2000" dirty="0">
                <a:solidFill>
                  <a:schemeClr val="tx1"/>
                </a:solidFill>
                <a:latin typeface="Arial Narrow" panose="020B0606020202030204" pitchFamily="34" charset="0"/>
              </a:rPr>
              <a:t>WhatsApp </a:t>
            </a:r>
            <a:r>
              <a:rPr lang="es-ES" sz="2000" dirty="0" err="1">
                <a:solidFill>
                  <a:schemeClr val="tx1"/>
                </a:solidFill>
                <a:latin typeface="Arial Narrow" panose="020B0606020202030204" pitchFamily="34" charset="0"/>
              </a:rPr>
              <a:t>is</a:t>
            </a:r>
            <a:r>
              <a:rPr lang="es-ES" sz="2000" dirty="0">
                <a:solidFill>
                  <a:schemeClr val="tx1"/>
                </a:solidFill>
                <a:latin typeface="Arial Narrow" panose="020B0606020202030204" pitchFamily="34" charset="0"/>
              </a:rPr>
              <a:t> a free </a:t>
            </a:r>
            <a:r>
              <a:rPr lang="es-ES" sz="2000" dirty="0" err="1">
                <a:solidFill>
                  <a:schemeClr val="tx1"/>
                </a:solidFill>
                <a:latin typeface="Arial Narrow" panose="020B0606020202030204" pitchFamily="34" charset="0"/>
              </a:rPr>
              <a:t>cross-platform</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messaging</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service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which</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lets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users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call</a:t>
            </a:r>
            <a:r>
              <a:rPr lang="es-ES" sz="2000" dirty="0">
                <a:solidFill>
                  <a:schemeClr val="tx1"/>
                </a:solidFill>
                <a:latin typeface="Arial Narrow" panose="020B0606020202030204" pitchFamily="34" charset="0"/>
              </a:rPr>
              <a:t> and </a:t>
            </a:r>
            <a:r>
              <a:rPr lang="es-ES" sz="2000" dirty="0" err="1">
                <a:solidFill>
                  <a:schemeClr val="tx1"/>
                </a:solidFill>
                <a:latin typeface="Arial Narrow" panose="020B0606020202030204" pitchFamily="34" charset="0"/>
              </a:rPr>
              <a:t>exchange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text</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photo</a:t>
            </a:r>
            <a:r>
              <a:rPr lang="es-ES" sz="2000" dirty="0">
                <a:solidFill>
                  <a:schemeClr val="tx1"/>
                </a:solidFill>
                <a:latin typeface="Arial Narrow" panose="020B0606020202030204" pitchFamily="34" charset="0"/>
              </a:rPr>
              <a:t>, audio and video </a:t>
            </a:r>
            <a:r>
              <a:rPr lang="es-ES" sz="2000" dirty="0" err="1">
                <a:solidFill>
                  <a:schemeClr val="tx1"/>
                </a:solidFill>
                <a:latin typeface="Arial Narrow" panose="020B0606020202030204" pitchFamily="34" charset="0"/>
              </a:rPr>
              <a:t>messages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wit</a:t>
            </a:r>
            <a:r>
              <a:rPr lang="en-CY" sz="2000" dirty="0">
                <a:solidFill>
                  <a:schemeClr val="tx1"/>
                </a:solidFill>
                <a:latin typeface="Arial Narrow" panose="020B0606020202030204" pitchFamily="34" charset="0"/>
              </a:rPr>
              <a:t>h </a:t>
            </a:r>
            <a:r>
              <a:rPr lang="es-ES" sz="2000" dirty="0" err="1">
                <a:solidFill>
                  <a:schemeClr val="tx1"/>
                </a:solidFill>
                <a:latin typeface="Arial Narrow" panose="020B0606020202030204" pitchFamily="34" charset="0"/>
              </a:rPr>
              <a:t>others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across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the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globe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for</a:t>
            </a:r>
            <a:r>
              <a:rPr lang="es-ES" sz="2000" dirty="0">
                <a:solidFill>
                  <a:schemeClr val="tx1"/>
                </a:solidFill>
                <a:latin typeface="Arial Narrow" panose="020B0606020202030204" pitchFamily="34" charset="0"/>
              </a:rPr>
              <a:t> free (Barney, </a:t>
            </a:r>
            <a:r>
              <a:rPr lang="es-ES" sz="2000" dirty="0" err="1">
                <a:solidFill>
                  <a:schemeClr val="tx1"/>
                </a:solidFill>
                <a:latin typeface="Arial Narrow" panose="020B0606020202030204" pitchFamily="34" charset="0"/>
              </a:rPr>
              <a:t>n.d</a:t>
            </a:r>
            <a:r>
              <a:rPr lang="es-ES" sz="2000" dirty="0">
                <a:solidFill>
                  <a:schemeClr val="tx1"/>
                </a:solidFill>
                <a:latin typeface="Arial Narrow" panose="020B0606020202030204" pitchFamily="34" charset="0"/>
              </a:rPr>
              <a:t>.).</a:t>
            </a:r>
          </a:p>
          <a:p>
            <a:pPr marL="114300" indent="0" algn="just">
              <a:buNone/>
            </a:pPr>
            <a:endParaRPr lang="es-ES" sz="2000" dirty="0">
              <a:solidFill>
                <a:schemeClr val="tx1"/>
              </a:solidFill>
              <a:latin typeface="Arial Narrow" panose="020B0606020202030204" pitchFamily="34" charset="0"/>
            </a:endParaRPr>
          </a:p>
          <a:p>
            <a:pPr marL="114300" indent="0" algn="just">
              <a:buNone/>
            </a:pPr>
            <a:r>
              <a:rPr lang="en-US" sz="2000" dirty="0">
                <a:solidFill>
                  <a:schemeClr val="tx1"/>
                </a:solidFill>
                <a:latin typeface="Arial Narrow" panose="020B0606020202030204" pitchFamily="34" charset="0"/>
              </a:rPr>
              <a:t>But how do I send photos, attachments, make phone calls or even video calls? Take a look at the video on the left! </a:t>
            </a:r>
            <a:endParaRPr lang="en-CY" sz="2000" dirty="0">
              <a:solidFill>
                <a:schemeClr val="tx1"/>
              </a:solidFill>
              <a:latin typeface="Arial Narrow" panose="020B0606020202030204" pitchFamily="34" charset="0"/>
            </a:endParaRPr>
          </a:p>
        </p:txBody>
      </p:sp>
      <p:pic>
        <p:nvPicPr>
          <p:cNvPr id="7" name="Picture 2">
            <a:extLst>
              <a:ext uri="{FF2B5EF4-FFF2-40B4-BE49-F238E27FC236}">
                <a16:creationId xmlns:a16="http://schemas.microsoft.com/office/drawing/2014/main" id="{FCAFF414-B5D7-509B-E27D-4466A2F1ABA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10420" y="0"/>
            <a:ext cx="1481580" cy="148158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o use WhatsApp">
            <a:hlinkClick r:id="" action="ppaction://media"/>
            <a:extLst>
              <a:ext uri="{FF2B5EF4-FFF2-40B4-BE49-F238E27FC236}">
                <a16:creationId xmlns:a16="http://schemas.microsoft.com/office/drawing/2014/main" id="{6895951A-0DDB-F8DF-4262-3C4D30C0EC34}"/>
              </a:ext>
            </a:extLst>
          </p:cNvPr>
          <p:cNvPicPr>
            <a:picLocks noRot="1" noChangeAspect="1"/>
          </p:cNvPicPr>
          <p:nvPr>
            <a:videoFile r:link="rId1"/>
          </p:nvPr>
        </p:nvPicPr>
        <p:blipFill>
          <a:blip r:embed="rId5"/>
          <a:stretch>
            <a:fillRect/>
          </a:stretch>
        </p:blipFill>
        <p:spPr>
          <a:xfrm>
            <a:off x="949499" y="2100233"/>
            <a:ext cx="4703598" cy="2657533"/>
          </a:xfrm>
          <a:prstGeom prst="rect">
            <a:avLst/>
          </a:prstGeom>
        </p:spPr>
      </p:pic>
    </p:spTree>
    <p:extLst>
      <p:ext uri="{BB962C8B-B14F-4D97-AF65-F5344CB8AC3E}">
        <p14:creationId xmlns:p14="http://schemas.microsoft.com/office/powerpoint/2010/main" val="940356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WhatsApp screenshot/buttons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11</a:t>
            </a:fld>
            <a:endParaRPr lang="en-US" dirty="0"/>
          </a:p>
        </p:txBody>
      </p:sp>
      <p:pic>
        <p:nvPicPr>
          <p:cNvPr id="7" name="Picture 6">
            <a:extLst>
              <a:ext uri="{FF2B5EF4-FFF2-40B4-BE49-F238E27FC236}">
                <a16:creationId xmlns:a16="http://schemas.microsoft.com/office/drawing/2014/main" id="{43E1E478-3B70-F723-C5D5-0CFB68028E90}"/>
              </a:ext>
            </a:extLst>
          </p:cNvPr>
          <p:cNvPicPr>
            <a:picLocks noChangeAspect="1"/>
          </p:cNvPicPr>
          <p:nvPr/>
        </p:nvPicPr>
        <p:blipFill rotWithShape="1">
          <a:blip r:embed="rId2"/>
          <a:srcRect t="89822" r="375" b="1962"/>
          <a:stretch/>
        </p:blipFill>
        <p:spPr>
          <a:xfrm>
            <a:off x="1409700" y="1700207"/>
            <a:ext cx="9372600" cy="1672937"/>
          </a:xfrm>
          <a:prstGeom prst="rect">
            <a:avLst/>
          </a:prstGeom>
        </p:spPr>
      </p:pic>
      <p:sp>
        <p:nvSpPr>
          <p:cNvPr id="6" name="TextBox 5">
            <a:extLst>
              <a:ext uri="{FF2B5EF4-FFF2-40B4-BE49-F238E27FC236}">
                <a16:creationId xmlns:a16="http://schemas.microsoft.com/office/drawing/2014/main" id="{D19ECA83-B38F-A733-418B-969904E772A6}"/>
              </a:ext>
            </a:extLst>
          </p:cNvPr>
          <p:cNvSpPr txBox="1"/>
          <p:nvPr/>
        </p:nvSpPr>
        <p:spPr>
          <a:xfrm>
            <a:off x="1667304" y="3165057"/>
            <a:ext cx="9114996" cy="2342373"/>
          </a:xfrm>
          <a:prstGeom prst="rect">
            <a:avLst/>
          </a:prstGeom>
          <a:noFill/>
        </p:spPr>
        <p:txBody>
          <a:bodyPr wrap="none" rtlCol="0">
            <a:spAutoFit/>
          </a:bodyPr>
          <a:lstStyle/>
          <a:p>
            <a:pPr marL="285750" indent="-285750" algn="just">
              <a:lnSpc>
                <a:spcPct val="150000"/>
              </a:lnSpc>
              <a:buFont typeface="Wingdings" panose="05000000000000000000" pitchFamily="2" charset="2"/>
              <a:buChar char="§"/>
            </a:pPr>
            <a:r>
              <a:rPr lang="es-ES" sz="2000" b="1" dirty="0">
                <a:latin typeface="Arial Narrow" panose="020B0606020202030204" pitchFamily="34" charset="0"/>
              </a:rPr>
              <a:t>Status</a:t>
            </a:r>
            <a:r>
              <a:rPr lang="es-ES" sz="2000" dirty="0">
                <a:latin typeface="Arial Narrow" panose="020B0606020202030204" pitchFamily="34" charset="0"/>
              </a:rPr>
              <a:t> - </a:t>
            </a:r>
            <a:r>
              <a:rPr lang="en-US" sz="2000" b="0" i="0" dirty="0">
                <a:solidFill>
                  <a:srgbClr val="040C28"/>
                </a:solidFill>
                <a:effectLst/>
                <a:latin typeface="Arial Narrow" panose="020B0606020202030204" pitchFamily="34" charset="0"/>
              </a:rPr>
              <a:t> to share text, photo, video, and GIF updates that disappear after 24 hours</a:t>
            </a: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Calls</a:t>
            </a:r>
            <a:r>
              <a:rPr lang="en-US" sz="2000" dirty="0">
                <a:solidFill>
                  <a:srgbClr val="040C28"/>
                </a:solidFill>
                <a:latin typeface="Arial Narrow" panose="020B0606020202030204" pitchFamily="34" charset="0"/>
              </a:rPr>
              <a:t> - to make video or audio phone calls from WhatsApp </a:t>
            </a: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Communities</a:t>
            </a:r>
            <a:r>
              <a:rPr lang="en-US" sz="2000" dirty="0">
                <a:solidFill>
                  <a:srgbClr val="040C28"/>
                </a:solidFill>
                <a:latin typeface="Arial Narrow" panose="020B0606020202030204" pitchFamily="34" charset="0"/>
              </a:rPr>
              <a:t> - </a:t>
            </a:r>
            <a:r>
              <a:rPr lang="en-US" sz="2000" b="0" i="0" dirty="0">
                <a:solidFill>
                  <a:srgbClr val="040C28"/>
                </a:solidFill>
                <a:effectLst/>
                <a:latin typeface="Arial Narrow" panose="020B0606020202030204" pitchFamily="34" charset="0"/>
              </a:rPr>
              <a:t>to organize and bring related groups together under one umbrella</a:t>
            </a: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Chats</a:t>
            </a:r>
            <a:r>
              <a:rPr lang="en-US" sz="2000" dirty="0">
                <a:solidFill>
                  <a:srgbClr val="040C28"/>
                </a:solidFill>
                <a:latin typeface="Arial Narrow" panose="020B0606020202030204" pitchFamily="34" charset="0"/>
              </a:rPr>
              <a:t> - to share verbal and written information and in addition, share documents and photos</a:t>
            </a: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Settings</a:t>
            </a:r>
            <a:r>
              <a:rPr lang="en-US" sz="2000" dirty="0">
                <a:solidFill>
                  <a:srgbClr val="040C28"/>
                </a:solidFill>
                <a:latin typeface="Arial Narrow" panose="020B0606020202030204" pitchFamily="34" charset="0"/>
              </a:rPr>
              <a:t> - to set privacy settings: profile picture, read receipts and when you are logged in</a:t>
            </a:r>
            <a:endParaRPr lang="en-CY" sz="2000" dirty="0">
              <a:latin typeface="Arial Narrow" panose="020B0606020202030204" pitchFamily="34" charset="0"/>
            </a:endParaRPr>
          </a:p>
        </p:txBody>
      </p:sp>
    </p:spTree>
    <p:extLst>
      <p:ext uri="{BB962C8B-B14F-4D97-AF65-F5344CB8AC3E}">
        <p14:creationId xmlns:p14="http://schemas.microsoft.com/office/powerpoint/2010/main" val="4025759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WhatsApp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12</a:t>
            </a:fld>
            <a:endParaRPr lang="en-US" dirty="0"/>
          </a:p>
        </p:txBody>
      </p:sp>
      <p:pic>
        <p:nvPicPr>
          <p:cNvPr id="5" name="Picture 4">
            <a:extLst>
              <a:ext uri="{FF2B5EF4-FFF2-40B4-BE49-F238E27FC236}">
                <a16:creationId xmlns:a16="http://schemas.microsoft.com/office/drawing/2014/main" id="{BCEC47F0-F790-886B-F6DD-01B3C6B0571F}"/>
              </a:ext>
            </a:extLst>
          </p:cNvPr>
          <p:cNvPicPr>
            <a:picLocks noChangeAspect="1"/>
          </p:cNvPicPr>
          <p:nvPr/>
        </p:nvPicPr>
        <p:blipFill rotWithShape="1">
          <a:blip r:embed="rId2"/>
          <a:srcRect t="4476"/>
          <a:stretch/>
        </p:blipFill>
        <p:spPr>
          <a:xfrm>
            <a:off x="1197329" y="1257300"/>
            <a:ext cx="2867890" cy="4870266"/>
          </a:xfrm>
          <a:prstGeom prst="rect">
            <a:avLst/>
          </a:prstGeom>
        </p:spPr>
      </p:pic>
      <p:sp>
        <p:nvSpPr>
          <p:cNvPr id="3" name="Oval 2">
            <a:extLst>
              <a:ext uri="{FF2B5EF4-FFF2-40B4-BE49-F238E27FC236}">
                <a16:creationId xmlns:a16="http://schemas.microsoft.com/office/drawing/2014/main" id="{36F49C08-AF6B-B783-B75D-F9FA033C5610}"/>
              </a:ext>
            </a:extLst>
          </p:cNvPr>
          <p:cNvSpPr/>
          <p:nvPr/>
        </p:nvSpPr>
        <p:spPr>
          <a:xfrm>
            <a:off x="2834640" y="5577840"/>
            <a:ext cx="457200" cy="416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6" name="Oval 5">
            <a:extLst>
              <a:ext uri="{FF2B5EF4-FFF2-40B4-BE49-F238E27FC236}">
                <a16:creationId xmlns:a16="http://schemas.microsoft.com/office/drawing/2014/main" id="{D583D5CB-683B-848E-2EAA-F6F9AC593284}"/>
              </a:ext>
            </a:extLst>
          </p:cNvPr>
          <p:cNvSpPr/>
          <p:nvPr/>
        </p:nvSpPr>
        <p:spPr>
          <a:xfrm>
            <a:off x="3453938" y="1257300"/>
            <a:ext cx="292430" cy="337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0" name="TextBox 9">
            <a:extLst>
              <a:ext uri="{FF2B5EF4-FFF2-40B4-BE49-F238E27FC236}">
                <a16:creationId xmlns:a16="http://schemas.microsoft.com/office/drawing/2014/main" id="{19B549F0-0CCD-459A-48FE-92F65B0A0017}"/>
              </a:ext>
            </a:extLst>
          </p:cNvPr>
          <p:cNvSpPr txBox="1"/>
          <p:nvPr/>
        </p:nvSpPr>
        <p:spPr>
          <a:xfrm>
            <a:off x="3211783" y="5270063"/>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1" name="TextBox 10">
            <a:extLst>
              <a:ext uri="{FF2B5EF4-FFF2-40B4-BE49-F238E27FC236}">
                <a16:creationId xmlns:a16="http://schemas.microsoft.com/office/drawing/2014/main" id="{9E98DAD5-F71F-A54C-BEEA-897DA996DE9B}"/>
              </a:ext>
            </a:extLst>
          </p:cNvPr>
          <p:cNvSpPr txBox="1"/>
          <p:nvPr/>
        </p:nvSpPr>
        <p:spPr>
          <a:xfrm>
            <a:off x="3801176" y="1257300"/>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7" name="TextBox 6">
            <a:extLst>
              <a:ext uri="{FF2B5EF4-FFF2-40B4-BE49-F238E27FC236}">
                <a16:creationId xmlns:a16="http://schemas.microsoft.com/office/drawing/2014/main" id="{A67C3F93-C3FE-B5CA-4691-3E008F0383EF}"/>
              </a:ext>
            </a:extLst>
          </p:cNvPr>
          <p:cNvSpPr txBox="1"/>
          <p:nvPr/>
        </p:nvSpPr>
        <p:spPr>
          <a:xfrm>
            <a:off x="4783282" y="4457913"/>
            <a:ext cx="4939173" cy="400110"/>
          </a:xfrm>
          <a:prstGeom prst="rect">
            <a:avLst/>
          </a:prstGeom>
          <a:noFill/>
        </p:spPr>
        <p:txBody>
          <a:bodyPr wrap="none" rtlCol="0">
            <a:spAutoFit/>
          </a:bodyPr>
          <a:lstStyle/>
          <a:p>
            <a:pPr algn="just"/>
            <a:r>
              <a:rPr lang="en-CY" sz="2000" dirty="0">
                <a:effectLst/>
                <a:latin typeface="Arial Narrow" panose="020B0606020202030204" pitchFamily="34" charset="0"/>
                <a:ea typeface="Calibri" panose="020F0502020204030204" pitchFamily="34" charset="0"/>
              </a:rPr>
              <a:t>Please</a:t>
            </a:r>
            <a:r>
              <a:rPr lang="es-ES" sz="2000" dirty="0">
                <a:effectLst/>
                <a:latin typeface="Arial Narrow" panose="020B0606020202030204" pitchFamily="34" charset="0"/>
                <a:ea typeface="Calibri" panose="020F0502020204030204" pitchFamily="34" charset="0"/>
              </a:rPr>
              <a:t>,</a:t>
            </a:r>
            <a:r>
              <a:rPr lang="en-CY" sz="2000" dirty="0">
                <a:effectLst/>
                <a:latin typeface="Arial Narrow" panose="020B0606020202030204" pitchFamily="34" charset="0"/>
                <a:ea typeface="Calibri" panose="020F0502020204030204" pitchFamily="34" charset="0"/>
              </a:rPr>
              <a:t> click on the</a:t>
            </a:r>
            <a:r>
              <a:rPr lang="es-ES" sz="2000" dirty="0">
                <a:effectLst/>
                <a:latin typeface="Arial Narrow" panose="020B0606020202030204" pitchFamily="34" charset="0"/>
                <a:ea typeface="Calibri" panose="020F0502020204030204" pitchFamily="34" charset="0"/>
              </a:rPr>
              <a:t> </a:t>
            </a:r>
            <a:r>
              <a:rPr lang="es-ES" sz="2000" i="1" dirty="0">
                <a:effectLst/>
                <a:latin typeface="Arial Narrow" panose="020B0606020202030204" pitchFamily="34" charset="0"/>
                <a:ea typeface="Calibri" panose="020F0502020204030204" pitchFamily="34" charset="0"/>
              </a:rPr>
              <a:t>Chats</a:t>
            </a:r>
            <a:r>
              <a:rPr lang="en-CY" sz="2000" dirty="0">
                <a:effectLst/>
                <a:latin typeface="Arial Narrow" panose="020B0606020202030204" pitchFamily="34" charset="0"/>
                <a:ea typeface="Calibri" panose="020F0502020204030204" pitchFamily="34" charset="0"/>
              </a:rPr>
              <a:t> icon to send a message</a:t>
            </a:r>
            <a:r>
              <a:rPr lang="es-ES" sz="2000" dirty="0">
                <a:effectLst/>
                <a:latin typeface="Arial Narrow" panose="020B0606020202030204" pitchFamily="34" charset="0"/>
                <a:ea typeface="Calibri" panose="020F0502020204030204" pitchFamily="34" charset="0"/>
              </a:rPr>
              <a:t>.</a:t>
            </a:r>
            <a:endParaRPr lang="en-CY" sz="1600" dirty="0">
              <a:latin typeface="Arial Narrow" panose="020B0606020202030204" pitchFamily="34" charset="0"/>
            </a:endParaRPr>
          </a:p>
        </p:txBody>
      </p:sp>
      <p:cxnSp>
        <p:nvCxnSpPr>
          <p:cNvPr id="19" name="Straight Arrow Connector 18">
            <a:extLst>
              <a:ext uri="{FF2B5EF4-FFF2-40B4-BE49-F238E27FC236}">
                <a16:creationId xmlns:a16="http://schemas.microsoft.com/office/drawing/2014/main" id="{AF01275C-AE9A-1756-0681-F8E118EEEAD4}"/>
              </a:ext>
            </a:extLst>
          </p:cNvPr>
          <p:cNvCxnSpPr/>
          <p:nvPr/>
        </p:nvCxnSpPr>
        <p:spPr>
          <a:xfrm flipH="1">
            <a:off x="3746368" y="4958080"/>
            <a:ext cx="1282832" cy="5486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CB62D46-025B-2AE6-C948-35B67404F1DA}"/>
              </a:ext>
            </a:extLst>
          </p:cNvPr>
          <p:cNvSpPr txBox="1"/>
          <p:nvPr/>
        </p:nvSpPr>
        <p:spPr>
          <a:xfrm>
            <a:off x="4783282" y="2149721"/>
            <a:ext cx="5771589" cy="707886"/>
          </a:xfrm>
          <a:prstGeom prst="rect">
            <a:avLst/>
          </a:prstGeom>
          <a:noFill/>
        </p:spPr>
        <p:txBody>
          <a:bodyPr wrap="square" rtlCol="0">
            <a:spAutoFit/>
          </a:bodyPr>
          <a:lstStyle/>
          <a:p>
            <a:pPr algn="just"/>
            <a:r>
              <a:rPr lang="es-ES" sz="2000" dirty="0">
                <a:latin typeface="Arial Narrow" panose="020B0606020202030204" pitchFamily="34" charset="0"/>
              </a:rPr>
              <a:t>After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first</a:t>
            </a:r>
            <a:r>
              <a:rPr lang="es-ES" sz="2000" dirty="0">
                <a:latin typeface="Arial Narrow" panose="020B0606020202030204" pitchFamily="34" charset="0"/>
              </a:rPr>
              <a:t> step, </a:t>
            </a:r>
            <a:r>
              <a:rPr lang="es-ES" sz="2000" dirty="0" err="1">
                <a:latin typeface="Arial Narrow" panose="020B0606020202030204" pitchFamily="34" charset="0"/>
              </a:rPr>
              <a:t>please</a:t>
            </a:r>
            <a:r>
              <a:rPr lang="es-ES" sz="2000" dirty="0">
                <a:latin typeface="Arial Narrow" panose="020B0606020202030204" pitchFamily="34" charset="0"/>
              </a:rPr>
              <a:t>, </a:t>
            </a:r>
            <a:r>
              <a:rPr lang="es-ES" sz="2000" dirty="0" err="1">
                <a:latin typeface="Arial Narrow" panose="020B0606020202030204" pitchFamily="34" charset="0"/>
              </a:rPr>
              <a:t>click</a:t>
            </a:r>
            <a:r>
              <a:rPr lang="es-ES" sz="2000" dirty="0">
                <a:latin typeface="Arial Narrow" panose="020B0606020202030204" pitchFamily="34" charset="0"/>
              </a:rPr>
              <a:t> </a:t>
            </a:r>
            <a:r>
              <a:rPr lang="es-ES" sz="2000" dirty="0" err="1">
                <a:latin typeface="Arial Narrow" panose="020B0606020202030204" pitchFamily="34" charset="0"/>
              </a:rPr>
              <a:t>here</a:t>
            </a:r>
            <a:r>
              <a:rPr lang="es-ES" sz="2000" dirty="0">
                <a:latin typeface="Arial Narrow" panose="020B0606020202030204" pitchFamily="34" charset="0"/>
              </a:rPr>
              <a:t> in </a:t>
            </a:r>
            <a:r>
              <a:rPr lang="es-ES" sz="2000" dirty="0" err="1">
                <a:latin typeface="Arial Narrow" panose="020B0606020202030204" pitchFamily="34" charset="0"/>
              </a:rPr>
              <a:t>order</a:t>
            </a:r>
            <a:r>
              <a:rPr lang="es-ES" sz="2000" dirty="0">
                <a:latin typeface="Arial Narrow" panose="020B0606020202030204" pitchFamily="34" charset="0"/>
              </a:rPr>
              <a:t> </a:t>
            </a:r>
            <a:r>
              <a:rPr lang="es-ES" sz="2000" dirty="0" err="1">
                <a:latin typeface="Arial Narrow" panose="020B0606020202030204" pitchFamily="34" charset="0"/>
              </a:rPr>
              <a:t>to</a:t>
            </a:r>
            <a:r>
              <a:rPr lang="es-ES" sz="2000" dirty="0">
                <a:latin typeface="Arial Narrow" panose="020B0606020202030204" pitchFamily="34" charset="0"/>
              </a:rPr>
              <a:t> </a:t>
            </a:r>
            <a:r>
              <a:rPr lang="es-ES" sz="2000" dirty="0" err="1">
                <a:latin typeface="Arial Narrow" panose="020B0606020202030204" pitchFamily="34" charset="0"/>
              </a:rPr>
              <a:t>search</a:t>
            </a:r>
            <a:r>
              <a:rPr lang="es-ES" sz="2000" dirty="0">
                <a:latin typeface="Arial Narrow" panose="020B0606020202030204" pitchFamily="34" charset="0"/>
              </a:rPr>
              <a:t> </a:t>
            </a:r>
            <a:r>
              <a:rPr lang="es-ES" sz="2000" dirty="0" err="1">
                <a:latin typeface="Arial Narrow" panose="020B0606020202030204" pitchFamily="34" charset="0"/>
              </a:rPr>
              <a:t>for</a:t>
            </a:r>
            <a:r>
              <a:rPr lang="es-ES" sz="2000" dirty="0">
                <a:latin typeface="Arial Narrow" panose="020B0606020202030204" pitchFamily="34" charset="0"/>
              </a:rPr>
              <a:t>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contact</a:t>
            </a:r>
            <a:r>
              <a:rPr lang="es-ES" sz="2000" dirty="0">
                <a:latin typeface="Arial Narrow" panose="020B0606020202030204" pitchFamily="34" charset="0"/>
              </a:rPr>
              <a:t> </a:t>
            </a:r>
            <a:r>
              <a:rPr lang="es-ES" sz="2000" dirty="0" err="1">
                <a:latin typeface="Arial Narrow" panose="020B0606020202030204" pitchFamily="34" charset="0"/>
              </a:rPr>
              <a:t>who</a:t>
            </a:r>
            <a:r>
              <a:rPr lang="es-ES" sz="2000" dirty="0">
                <a:latin typeface="Arial Narrow" panose="020B0606020202030204" pitchFamily="34" charset="0"/>
              </a:rPr>
              <a:t> </a:t>
            </a:r>
            <a:r>
              <a:rPr lang="es-ES" sz="2000" dirty="0" err="1">
                <a:latin typeface="Arial Narrow" panose="020B0606020202030204" pitchFamily="34" charset="0"/>
              </a:rPr>
              <a:t>you</a:t>
            </a:r>
            <a:r>
              <a:rPr lang="es-ES" sz="2000" dirty="0">
                <a:latin typeface="Arial Narrow" panose="020B0606020202030204" pitchFamily="34" charset="0"/>
              </a:rPr>
              <a:t> </a:t>
            </a:r>
            <a:r>
              <a:rPr lang="es-ES" sz="2000" dirty="0" err="1">
                <a:latin typeface="Arial Narrow" panose="020B0606020202030204" pitchFamily="34" charset="0"/>
              </a:rPr>
              <a:t>will</a:t>
            </a:r>
            <a:r>
              <a:rPr lang="es-ES" sz="2000" dirty="0">
                <a:latin typeface="Arial Narrow" panose="020B0606020202030204" pitchFamily="34" charset="0"/>
              </a:rPr>
              <a:t> </a:t>
            </a:r>
            <a:r>
              <a:rPr lang="es-ES" sz="2000" dirty="0" err="1">
                <a:latin typeface="Arial Narrow" panose="020B0606020202030204" pitchFamily="34" charset="0"/>
              </a:rPr>
              <a:t>send</a:t>
            </a:r>
            <a:r>
              <a:rPr lang="es-ES" sz="2000" dirty="0">
                <a:latin typeface="Arial Narrow" panose="020B0606020202030204" pitchFamily="34" charset="0"/>
              </a:rPr>
              <a:t> a </a:t>
            </a:r>
            <a:r>
              <a:rPr lang="es-ES" sz="2000" dirty="0" err="1">
                <a:latin typeface="Arial Narrow" panose="020B0606020202030204" pitchFamily="34" charset="0"/>
              </a:rPr>
              <a:t>message</a:t>
            </a:r>
            <a:r>
              <a:rPr lang="es-ES" sz="2000" dirty="0">
                <a:latin typeface="Arial Narrow" panose="020B0606020202030204" pitchFamily="34" charset="0"/>
              </a:rPr>
              <a:t> </a:t>
            </a:r>
            <a:r>
              <a:rPr lang="es-ES" sz="2000" dirty="0" err="1">
                <a:latin typeface="Arial Narrow" panose="020B0606020202030204" pitchFamily="34" charset="0"/>
              </a:rPr>
              <a:t>to</a:t>
            </a:r>
            <a:r>
              <a:rPr lang="es-ES" sz="2000" dirty="0">
                <a:latin typeface="Arial Narrow" panose="020B0606020202030204" pitchFamily="34" charset="0"/>
              </a:rPr>
              <a:t>.  </a:t>
            </a:r>
            <a:endParaRPr lang="en-CY" sz="2000" dirty="0">
              <a:latin typeface="Arial Narrow" panose="020B0606020202030204" pitchFamily="34" charset="0"/>
            </a:endParaRPr>
          </a:p>
        </p:txBody>
      </p:sp>
      <p:cxnSp>
        <p:nvCxnSpPr>
          <p:cNvPr id="22" name="Straight Arrow Connector 21">
            <a:extLst>
              <a:ext uri="{FF2B5EF4-FFF2-40B4-BE49-F238E27FC236}">
                <a16:creationId xmlns:a16="http://schemas.microsoft.com/office/drawing/2014/main" id="{7C85B3F0-0A9C-ADE6-9BA4-9F03C526AD08}"/>
              </a:ext>
            </a:extLst>
          </p:cNvPr>
          <p:cNvCxnSpPr/>
          <p:nvPr/>
        </p:nvCxnSpPr>
        <p:spPr>
          <a:xfrm flipH="1" flipV="1">
            <a:off x="4196080" y="1595120"/>
            <a:ext cx="833120" cy="375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3908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WhatsApp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13</a:t>
            </a:fld>
            <a:endParaRPr lang="en-US" dirty="0"/>
          </a:p>
        </p:txBody>
      </p:sp>
      <p:pic>
        <p:nvPicPr>
          <p:cNvPr id="17" name="Picture 16">
            <a:extLst>
              <a:ext uri="{FF2B5EF4-FFF2-40B4-BE49-F238E27FC236}">
                <a16:creationId xmlns:a16="http://schemas.microsoft.com/office/drawing/2014/main" id="{3B8F2016-608D-067E-3F6D-6F0982EDF599}"/>
              </a:ext>
            </a:extLst>
          </p:cNvPr>
          <p:cNvPicPr>
            <a:picLocks noChangeAspect="1"/>
          </p:cNvPicPr>
          <p:nvPr/>
        </p:nvPicPr>
        <p:blipFill rotWithShape="1">
          <a:blip r:embed="rId2"/>
          <a:srcRect t="4476"/>
          <a:stretch/>
        </p:blipFill>
        <p:spPr>
          <a:xfrm>
            <a:off x="4757262" y="1257301"/>
            <a:ext cx="2355767" cy="4870266"/>
          </a:xfrm>
          <a:prstGeom prst="rect">
            <a:avLst/>
          </a:prstGeom>
        </p:spPr>
      </p:pic>
      <p:cxnSp>
        <p:nvCxnSpPr>
          <p:cNvPr id="8" name="Straight Arrow Connector 7">
            <a:extLst>
              <a:ext uri="{FF2B5EF4-FFF2-40B4-BE49-F238E27FC236}">
                <a16:creationId xmlns:a16="http://schemas.microsoft.com/office/drawing/2014/main" id="{C395AFA4-6646-2D04-D847-0F0ADF544BAC}"/>
              </a:ext>
            </a:extLst>
          </p:cNvPr>
          <p:cNvCxnSpPr/>
          <p:nvPr/>
        </p:nvCxnSpPr>
        <p:spPr>
          <a:xfrm flipH="1">
            <a:off x="6339840" y="3515360"/>
            <a:ext cx="365760" cy="71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806A196-4CDB-42FC-B4EE-45EE711E9DC3}"/>
              </a:ext>
            </a:extLst>
          </p:cNvPr>
          <p:cNvSpPr/>
          <p:nvPr/>
        </p:nvSpPr>
        <p:spPr>
          <a:xfrm>
            <a:off x="6787286" y="4117207"/>
            <a:ext cx="365760"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2" name="TextBox 11">
            <a:extLst>
              <a:ext uri="{FF2B5EF4-FFF2-40B4-BE49-F238E27FC236}">
                <a16:creationId xmlns:a16="http://schemas.microsoft.com/office/drawing/2014/main" id="{89511AAD-5CCB-7210-7B86-456603E66628}"/>
              </a:ext>
            </a:extLst>
          </p:cNvPr>
          <p:cNvSpPr txBox="1"/>
          <p:nvPr/>
        </p:nvSpPr>
        <p:spPr>
          <a:xfrm>
            <a:off x="6686114" y="324056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13" name="TextBox 12">
            <a:extLst>
              <a:ext uri="{FF2B5EF4-FFF2-40B4-BE49-F238E27FC236}">
                <a16:creationId xmlns:a16="http://schemas.microsoft.com/office/drawing/2014/main" id="{527EF8B5-BB70-CAAB-01ED-DB5D4D99CF59}"/>
              </a:ext>
            </a:extLst>
          </p:cNvPr>
          <p:cNvSpPr txBox="1"/>
          <p:nvPr/>
        </p:nvSpPr>
        <p:spPr>
          <a:xfrm>
            <a:off x="7161998" y="4145880"/>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18" name="TextBox 17">
            <a:extLst>
              <a:ext uri="{FF2B5EF4-FFF2-40B4-BE49-F238E27FC236}">
                <a16:creationId xmlns:a16="http://schemas.microsoft.com/office/drawing/2014/main" id="{F4805C87-5799-B283-4E23-3681A66622CF}"/>
              </a:ext>
            </a:extLst>
          </p:cNvPr>
          <p:cNvSpPr txBox="1"/>
          <p:nvPr/>
        </p:nvSpPr>
        <p:spPr>
          <a:xfrm>
            <a:off x="7662399" y="2569049"/>
            <a:ext cx="4068937" cy="2246769"/>
          </a:xfrm>
          <a:prstGeom prst="rect">
            <a:avLst/>
          </a:prstGeom>
          <a:noFill/>
        </p:spPr>
        <p:txBody>
          <a:bodyPr wrap="square" rtlCol="0">
            <a:spAutoFit/>
          </a:bodyPr>
          <a:lstStyle/>
          <a:p>
            <a:pPr algn="just"/>
            <a:r>
              <a:rPr lang="es-ES" sz="2000" dirty="0">
                <a:latin typeface="Arial Narrow" panose="020B0606020202030204" pitchFamily="34" charset="0"/>
              </a:rPr>
              <a:t>3. After </a:t>
            </a:r>
            <a:r>
              <a:rPr lang="en-CY" sz="2000" dirty="0" err="1">
                <a:latin typeface="Arial Narrow" panose="020B0606020202030204" pitchFamily="34" charset="0"/>
              </a:rPr>
              <a:t>cho</a:t>
            </a:r>
            <a:r>
              <a:rPr lang="es-ES" sz="2000" dirty="0">
                <a:latin typeface="Arial Narrow" panose="020B0606020202030204" pitchFamily="34" charset="0"/>
              </a:rPr>
              <a:t>o</a:t>
            </a:r>
            <a:r>
              <a:rPr lang="en-CY" sz="2000" dirty="0">
                <a:latin typeface="Arial Narrow" panose="020B0606020202030204" pitchFamily="34" charset="0"/>
              </a:rPr>
              <a:t>sing</a:t>
            </a:r>
            <a:r>
              <a:rPr lang="es-ES" sz="2000" dirty="0">
                <a:latin typeface="Arial Narrow" panose="020B0606020202030204" pitchFamily="34" charset="0"/>
              </a:rPr>
              <a:t> </a:t>
            </a:r>
            <a:r>
              <a:rPr lang="es-ES" sz="2000" dirty="0" err="1">
                <a:latin typeface="Arial Narrow" panose="020B0606020202030204" pitchFamily="34" charset="0"/>
              </a:rPr>
              <a:t>who</a:t>
            </a:r>
            <a:r>
              <a:rPr lang="es-ES" sz="2000" dirty="0">
                <a:latin typeface="Arial Narrow" panose="020B0606020202030204" pitchFamily="34" charset="0"/>
              </a:rPr>
              <a:t> </a:t>
            </a:r>
            <a:r>
              <a:rPr lang="es-ES" sz="2000" dirty="0" err="1">
                <a:latin typeface="Arial Narrow" panose="020B0606020202030204" pitchFamily="34" charset="0"/>
              </a:rPr>
              <a:t>you</a:t>
            </a:r>
            <a:r>
              <a:rPr lang="es-ES" sz="2000" dirty="0">
                <a:latin typeface="Arial Narrow" panose="020B0606020202030204" pitchFamily="34" charset="0"/>
              </a:rPr>
              <a:t> </a:t>
            </a:r>
            <a:r>
              <a:rPr lang="es-ES" sz="2000" dirty="0" err="1">
                <a:latin typeface="Arial Narrow" panose="020B0606020202030204" pitchFamily="34" charset="0"/>
              </a:rPr>
              <a:t>will</a:t>
            </a:r>
            <a:r>
              <a:rPr lang="es-ES" sz="2000" dirty="0">
                <a:latin typeface="Arial Narrow" panose="020B0606020202030204" pitchFamily="34" charset="0"/>
              </a:rPr>
              <a:t> </a:t>
            </a:r>
            <a:r>
              <a:rPr lang="es-ES" sz="2000" dirty="0" err="1">
                <a:latin typeface="Arial Narrow" panose="020B0606020202030204" pitchFamily="34" charset="0"/>
              </a:rPr>
              <a:t>write</a:t>
            </a:r>
            <a:r>
              <a:rPr lang="es-ES" sz="2000" dirty="0">
                <a:latin typeface="Arial Narrow" panose="020B0606020202030204" pitchFamily="34" charset="0"/>
              </a:rPr>
              <a:t> </a:t>
            </a:r>
            <a:r>
              <a:rPr lang="es-ES" sz="2000" dirty="0" err="1">
                <a:latin typeface="Arial Narrow" panose="020B0606020202030204" pitchFamily="34" charset="0"/>
              </a:rPr>
              <a:t>to</a:t>
            </a:r>
            <a:r>
              <a:rPr lang="es-ES" sz="2000" dirty="0">
                <a:latin typeface="Arial Narrow" panose="020B0606020202030204" pitchFamily="34" charset="0"/>
              </a:rPr>
              <a:t>, </a:t>
            </a:r>
            <a:r>
              <a:rPr lang="es-ES" sz="2000" dirty="0" err="1">
                <a:latin typeface="Arial Narrow" panose="020B0606020202030204" pitchFamily="34" charset="0"/>
              </a:rPr>
              <a:t>please</a:t>
            </a:r>
            <a:r>
              <a:rPr lang="es-ES" sz="2000" dirty="0">
                <a:latin typeface="Arial Narrow" panose="020B0606020202030204" pitchFamily="34" charset="0"/>
              </a:rPr>
              <a:t>, </a:t>
            </a:r>
            <a:r>
              <a:rPr lang="es-ES" sz="2000" dirty="0" err="1">
                <a:latin typeface="Arial Narrow" panose="020B0606020202030204" pitchFamily="34" charset="0"/>
              </a:rPr>
              <a:t>write</a:t>
            </a:r>
            <a:r>
              <a:rPr lang="es-ES" sz="2000" dirty="0">
                <a:latin typeface="Arial Narrow" panose="020B0606020202030204" pitchFamily="34" charset="0"/>
              </a:rPr>
              <a:t>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information</a:t>
            </a:r>
            <a:r>
              <a:rPr lang="es-ES" sz="2000" dirty="0">
                <a:latin typeface="Arial Narrow" panose="020B0606020202030204" pitchFamily="34" charset="0"/>
              </a:rPr>
              <a:t> in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field</a:t>
            </a:r>
            <a:r>
              <a:rPr lang="es-ES" sz="2000" dirty="0">
                <a:latin typeface="Arial Narrow" panose="020B0606020202030204" pitchFamily="34" charset="0"/>
              </a:rPr>
              <a:t> </a:t>
            </a:r>
            <a:r>
              <a:rPr lang="es-ES" sz="2000" dirty="0" err="1">
                <a:latin typeface="Arial Narrow" panose="020B0606020202030204" pitchFamily="34" charset="0"/>
              </a:rPr>
              <a:t>marked</a:t>
            </a:r>
            <a:r>
              <a:rPr lang="es-ES" sz="2000" dirty="0">
                <a:latin typeface="Arial Narrow" panose="020B0606020202030204" pitchFamily="34" charset="0"/>
              </a:rPr>
              <a:t> </a:t>
            </a:r>
            <a:r>
              <a:rPr lang="es-ES" sz="2000" dirty="0" err="1">
                <a:latin typeface="Arial Narrow" panose="020B0606020202030204" pitchFamily="34" charset="0"/>
              </a:rPr>
              <a:t>by</a:t>
            </a:r>
            <a:r>
              <a:rPr lang="es-ES" sz="2000" dirty="0">
                <a:latin typeface="Arial Narrow" panose="020B0606020202030204" pitchFamily="34" charset="0"/>
              </a:rPr>
              <a:t>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arrow</a:t>
            </a:r>
            <a:r>
              <a:rPr lang="es-ES" sz="2000" dirty="0">
                <a:latin typeface="Arial Narrow" panose="020B0606020202030204" pitchFamily="34" charset="0"/>
              </a:rPr>
              <a:t>.</a:t>
            </a:r>
          </a:p>
          <a:p>
            <a:pPr algn="just"/>
            <a:endParaRPr lang="es-ES" sz="2000" dirty="0">
              <a:latin typeface="Arial Narrow" panose="020B0606020202030204" pitchFamily="34" charset="0"/>
            </a:endParaRPr>
          </a:p>
          <a:p>
            <a:pPr algn="just"/>
            <a:r>
              <a:rPr lang="es-ES" sz="2000" dirty="0">
                <a:latin typeface="Arial Narrow" panose="020B0606020202030204" pitchFamily="34" charset="0"/>
              </a:rPr>
              <a:t>4. </a:t>
            </a:r>
            <a:r>
              <a:rPr lang="en-GB" sz="2000" dirty="0">
                <a:latin typeface="Arial Narrow" panose="020B0606020202030204" pitchFamily="34" charset="0"/>
              </a:rPr>
              <a:t>Succeeding</a:t>
            </a:r>
            <a:r>
              <a:rPr lang="es-ES" sz="2000" dirty="0">
                <a:latin typeface="Arial Narrow" panose="020B0606020202030204" pitchFamily="34" charset="0"/>
              </a:rPr>
              <a:t>, </a:t>
            </a:r>
            <a:r>
              <a:rPr lang="es-ES" sz="2000" dirty="0" err="1">
                <a:latin typeface="Arial Narrow" panose="020B0606020202030204" pitchFamily="34" charset="0"/>
              </a:rPr>
              <a:t>press</a:t>
            </a:r>
            <a:r>
              <a:rPr lang="es-ES" sz="2000" dirty="0">
                <a:latin typeface="Arial Narrow" panose="020B0606020202030204" pitchFamily="34" charset="0"/>
              </a:rPr>
              <a:t> </a:t>
            </a:r>
            <a:r>
              <a:rPr lang="en-US" sz="2000" dirty="0">
                <a:latin typeface="Arial Narrow" panose="020B0606020202030204" pitchFamily="34" charset="0"/>
              </a:rPr>
              <a:t>the blue circular button on the right side of the message you have typed, please.</a:t>
            </a:r>
            <a:endParaRPr lang="es-ES" sz="2000" dirty="0">
              <a:latin typeface="Arial Narrow" panose="020B0606020202030204" pitchFamily="34" charset="0"/>
            </a:endParaRPr>
          </a:p>
        </p:txBody>
      </p:sp>
    </p:spTree>
    <p:extLst>
      <p:ext uri="{BB962C8B-B14F-4D97-AF65-F5344CB8AC3E}">
        <p14:creationId xmlns:p14="http://schemas.microsoft.com/office/powerpoint/2010/main" val="2726530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WhatsApp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14</a:t>
            </a:fld>
            <a:endParaRPr lang="en-US" dirty="0"/>
          </a:p>
        </p:txBody>
      </p:sp>
      <p:pic>
        <p:nvPicPr>
          <p:cNvPr id="15" name="Picture 14">
            <a:extLst>
              <a:ext uri="{FF2B5EF4-FFF2-40B4-BE49-F238E27FC236}">
                <a16:creationId xmlns:a16="http://schemas.microsoft.com/office/drawing/2014/main" id="{C09D454D-05C9-AAB5-7FCE-5B5653E7B849}"/>
              </a:ext>
            </a:extLst>
          </p:cNvPr>
          <p:cNvPicPr>
            <a:picLocks noChangeAspect="1"/>
          </p:cNvPicPr>
          <p:nvPr/>
        </p:nvPicPr>
        <p:blipFill rotWithShape="1">
          <a:blip r:embed="rId2"/>
          <a:srcRect t="4476"/>
          <a:stretch/>
        </p:blipFill>
        <p:spPr>
          <a:xfrm>
            <a:off x="8103141" y="1257300"/>
            <a:ext cx="2355766" cy="4870266"/>
          </a:xfrm>
          <a:prstGeom prst="rect">
            <a:avLst/>
          </a:prstGeom>
        </p:spPr>
      </p:pic>
      <p:sp>
        <p:nvSpPr>
          <p:cNvPr id="14" name="Oval 13">
            <a:extLst>
              <a:ext uri="{FF2B5EF4-FFF2-40B4-BE49-F238E27FC236}">
                <a16:creationId xmlns:a16="http://schemas.microsoft.com/office/drawing/2014/main" id="{0210AC8A-06B4-737E-20D5-406C523AB305}"/>
              </a:ext>
            </a:extLst>
          </p:cNvPr>
          <p:cNvSpPr/>
          <p:nvPr/>
        </p:nvSpPr>
        <p:spPr>
          <a:xfrm>
            <a:off x="9144000" y="2235200"/>
            <a:ext cx="1412240" cy="54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6" name="TextBox 15">
            <a:extLst>
              <a:ext uri="{FF2B5EF4-FFF2-40B4-BE49-F238E27FC236}">
                <a16:creationId xmlns:a16="http://schemas.microsoft.com/office/drawing/2014/main" id="{37606736-F5AB-9315-9E18-3B03C7586A22}"/>
              </a:ext>
            </a:extLst>
          </p:cNvPr>
          <p:cNvSpPr txBox="1"/>
          <p:nvPr/>
        </p:nvSpPr>
        <p:spPr>
          <a:xfrm>
            <a:off x="10622301" y="2355631"/>
            <a:ext cx="284052" cy="307777"/>
          </a:xfrm>
          <a:prstGeom prst="rect">
            <a:avLst/>
          </a:prstGeom>
          <a:noFill/>
        </p:spPr>
        <p:txBody>
          <a:bodyPr wrap="none" rtlCol="0">
            <a:spAutoFit/>
          </a:bodyPr>
          <a:lstStyle/>
          <a:p>
            <a:r>
              <a:rPr lang="es-ES" dirty="0">
                <a:solidFill>
                  <a:srgbClr val="FF0000"/>
                </a:solidFill>
              </a:rPr>
              <a:t>5</a:t>
            </a:r>
            <a:endParaRPr lang="en-CY" dirty="0">
              <a:solidFill>
                <a:srgbClr val="FF0000"/>
              </a:solidFill>
            </a:endParaRPr>
          </a:p>
        </p:txBody>
      </p:sp>
      <p:sp>
        <p:nvSpPr>
          <p:cNvPr id="7" name="TextBox 6">
            <a:extLst>
              <a:ext uri="{FF2B5EF4-FFF2-40B4-BE49-F238E27FC236}">
                <a16:creationId xmlns:a16="http://schemas.microsoft.com/office/drawing/2014/main" id="{26F59E3A-2DE7-D1A8-EFE3-007EE9DF445A}"/>
              </a:ext>
            </a:extLst>
          </p:cNvPr>
          <p:cNvSpPr txBox="1"/>
          <p:nvPr/>
        </p:nvSpPr>
        <p:spPr>
          <a:xfrm>
            <a:off x="1057135" y="2937897"/>
            <a:ext cx="6410465" cy="707886"/>
          </a:xfrm>
          <a:prstGeom prst="rect">
            <a:avLst/>
          </a:prstGeom>
          <a:noFill/>
        </p:spPr>
        <p:txBody>
          <a:bodyPr wrap="square" rtlCol="0">
            <a:spAutoFit/>
          </a:bodyPr>
          <a:lstStyle/>
          <a:p>
            <a:r>
              <a:rPr lang="en-US" sz="2000" dirty="0">
                <a:latin typeface="Arial Narrow" panose="020B0606020202030204" pitchFamily="34" charset="0"/>
              </a:rPr>
              <a:t>Once you have completed the above 4 steps, in step 5, you should see how the message you have written has been sent.</a:t>
            </a:r>
            <a:endParaRPr lang="en-CY" sz="2000" dirty="0">
              <a:latin typeface="Arial Narrow" panose="020B0606020202030204" pitchFamily="34" charset="0"/>
            </a:endParaRPr>
          </a:p>
        </p:txBody>
      </p:sp>
      <p:cxnSp>
        <p:nvCxnSpPr>
          <p:cNvPr id="19" name="Straight Arrow Connector 18">
            <a:extLst>
              <a:ext uri="{FF2B5EF4-FFF2-40B4-BE49-F238E27FC236}">
                <a16:creationId xmlns:a16="http://schemas.microsoft.com/office/drawing/2014/main" id="{7B4446FD-B93B-1838-E452-E6D4B59D0BFF}"/>
              </a:ext>
            </a:extLst>
          </p:cNvPr>
          <p:cNvCxnSpPr/>
          <p:nvPr/>
        </p:nvCxnSpPr>
        <p:spPr>
          <a:xfrm flipV="1">
            <a:off x="7569200" y="2663408"/>
            <a:ext cx="1117600" cy="6284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082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WhatsApp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15</a:t>
            </a:fld>
            <a:endParaRPr lang="en-US" dirty="0"/>
          </a:p>
        </p:txBody>
      </p:sp>
      <p:pic>
        <p:nvPicPr>
          <p:cNvPr id="15" name="Picture 14">
            <a:extLst>
              <a:ext uri="{FF2B5EF4-FFF2-40B4-BE49-F238E27FC236}">
                <a16:creationId xmlns:a16="http://schemas.microsoft.com/office/drawing/2014/main" id="{C09D454D-05C9-AAB5-7FCE-5B5653E7B849}"/>
              </a:ext>
            </a:extLst>
          </p:cNvPr>
          <p:cNvPicPr>
            <a:picLocks noChangeAspect="1"/>
          </p:cNvPicPr>
          <p:nvPr/>
        </p:nvPicPr>
        <p:blipFill rotWithShape="1">
          <a:blip r:embed="rId2"/>
          <a:srcRect t="4476"/>
          <a:stretch/>
        </p:blipFill>
        <p:spPr>
          <a:xfrm>
            <a:off x="8103141" y="1257300"/>
            <a:ext cx="2355766" cy="4870266"/>
          </a:xfrm>
          <a:prstGeom prst="rect">
            <a:avLst/>
          </a:prstGeom>
        </p:spPr>
      </p:pic>
      <p:pic>
        <p:nvPicPr>
          <p:cNvPr id="17" name="Picture 16">
            <a:extLst>
              <a:ext uri="{FF2B5EF4-FFF2-40B4-BE49-F238E27FC236}">
                <a16:creationId xmlns:a16="http://schemas.microsoft.com/office/drawing/2014/main" id="{3B8F2016-608D-067E-3F6D-6F0982EDF599}"/>
              </a:ext>
            </a:extLst>
          </p:cNvPr>
          <p:cNvPicPr>
            <a:picLocks noChangeAspect="1"/>
          </p:cNvPicPr>
          <p:nvPr/>
        </p:nvPicPr>
        <p:blipFill rotWithShape="1">
          <a:blip r:embed="rId3"/>
          <a:srcRect t="4476"/>
          <a:stretch/>
        </p:blipFill>
        <p:spPr>
          <a:xfrm>
            <a:off x="4757262" y="1257301"/>
            <a:ext cx="2355767" cy="4870266"/>
          </a:xfrm>
          <a:prstGeom prst="rect">
            <a:avLst/>
          </a:prstGeom>
        </p:spPr>
      </p:pic>
      <p:pic>
        <p:nvPicPr>
          <p:cNvPr id="5" name="Picture 4">
            <a:extLst>
              <a:ext uri="{FF2B5EF4-FFF2-40B4-BE49-F238E27FC236}">
                <a16:creationId xmlns:a16="http://schemas.microsoft.com/office/drawing/2014/main" id="{BCEC47F0-F790-886B-F6DD-01B3C6B0571F}"/>
              </a:ext>
            </a:extLst>
          </p:cNvPr>
          <p:cNvPicPr>
            <a:picLocks noChangeAspect="1"/>
          </p:cNvPicPr>
          <p:nvPr/>
        </p:nvPicPr>
        <p:blipFill rotWithShape="1">
          <a:blip r:embed="rId4"/>
          <a:srcRect t="4476"/>
          <a:stretch/>
        </p:blipFill>
        <p:spPr>
          <a:xfrm>
            <a:off x="1197329" y="1257300"/>
            <a:ext cx="2867890" cy="4870266"/>
          </a:xfrm>
          <a:prstGeom prst="rect">
            <a:avLst/>
          </a:prstGeom>
        </p:spPr>
      </p:pic>
      <p:sp>
        <p:nvSpPr>
          <p:cNvPr id="3" name="Oval 2">
            <a:extLst>
              <a:ext uri="{FF2B5EF4-FFF2-40B4-BE49-F238E27FC236}">
                <a16:creationId xmlns:a16="http://schemas.microsoft.com/office/drawing/2014/main" id="{36F49C08-AF6B-B783-B75D-F9FA033C5610}"/>
              </a:ext>
            </a:extLst>
          </p:cNvPr>
          <p:cNvSpPr/>
          <p:nvPr/>
        </p:nvSpPr>
        <p:spPr>
          <a:xfrm>
            <a:off x="2834640" y="5577840"/>
            <a:ext cx="457200" cy="4165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6" name="Oval 5">
            <a:extLst>
              <a:ext uri="{FF2B5EF4-FFF2-40B4-BE49-F238E27FC236}">
                <a16:creationId xmlns:a16="http://schemas.microsoft.com/office/drawing/2014/main" id="{D583D5CB-683B-848E-2EAA-F6F9AC593284}"/>
              </a:ext>
            </a:extLst>
          </p:cNvPr>
          <p:cNvSpPr/>
          <p:nvPr/>
        </p:nvSpPr>
        <p:spPr>
          <a:xfrm>
            <a:off x="3453938" y="1257300"/>
            <a:ext cx="292430" cy="3378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8" name="Straight Arrow Connector 7">
            <a:extLst>
              <a:ext uri="{FF2B5EF4-FFF2-40B4-BE49-F238E27FC236}">
                <a16:creationId xmlns:a16="http://schemas.microsoft.com/office/drawing/2014/main" id="{C395AFA4-6646-2D04-D847-0F0ADF544BAC}"/>
              </a:ext>
            </a:extLst>
          </p:cNvPr>
          <p:cNvCxnSpPr/>
          <p:nvPr/>
        </p:nvCxnSpPr>
        <p:spPr>
          <a:xfrm flipH="1">
            <a:off x="6339840" y="3515360"/>
            <a:ext cx="365760" cy="71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F806A196-4CDB-42FC-B4EE-45EE711E9DC3}"/>
              </a:ext>
            </a:extLst>
          </p:cNvPr>
          <p:cNvSpPr/>
          <p:nvPr/>
        </p:nvSpPr>
        <p:spPr>
          <a:xfrm>
            <a:off x="6787286" y="4117207"/>
            <a:ext cx="365760"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0" name="TextBox 9">
            <a:extLst>
              <a:ext uri="{FF2B5EF4-FFF2-40B4-BE49-F238E27FC236}">
                <a16:creationId xmlns:a16="http://schemas.microsoft.com/office/drawing/2014/main" id="{19B549F0-0CCD-459A-48FE-92F65B0A0017}"/>
              </a:ext>
            </a:extLst>
          </p:cNvPr>
          <p:cNvSpPr txBox="1"/>
          <p:nvPr/>
        </p:nvSpPr>
        <p:spPr>
          <a:xfrm>
            <a:off x="3211783" y="5270063"/>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1" name="TextBox 10">
            <a:extLst>
              <a:ext uri="{FF2B5EF4-FFF2-40B4-BE49-F238E27FC236}">
                <a16:creationId xmlns:a16="http://schemas.microsoft.com/office/drawing/2014/main" id="{9E98DAD5-F71F-A54C-BEEA-897DA996DE9B}"/>
              </a:ext>
            </a:extLst>
          </p:cNvPr>
          <p:cNvSpPr txBox="1"/>
          <p:nvPr/>
        </p:nvSpPr>
        <p:spPr>
          <a:xfrm>
            <a:off x="3801176" y="1257300"/>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12" name="TextBox 11">
            <a:extLst>
              <a:ext uri="{FF2B5EF4-FFF2-40B4-BE49-F238E27FC236}">
                <a16:creationId xmlns:a16="http://schemas.microsoft.com/office/drawing/2014/main" id="{89511AAD-5CCB-7210-7B86-456603E66628}"/>
              </a:ext>
            </a:extLst>
          </p:cNvPr>
          <p:cNvSpPr txBox="1"/>
          <p:nvPr/>
        </p:nvSpPr>
        <p:spPr>
          <a:xfrm>
            <a:off x="6686114" y="324056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13" name="TextBox 12">
            <a:extLst>
              <a:ext uri="{FF2B5EF4-FFF2-40B4-BE49-F238E27FC236}">
                <a16:creationId xmlns:a16="http://schemas.microsoft.com/office/drawing/2014/main" id="{527EF8B5-BB70-CAAB-01ED-DB5D4D99CF59}"/>
              </a:ext>
            </a:extLst>
          </p:cNvPr>
          <p:cNvSpPr txBox="1"/>
          <p:nvPr/>
        </p:nvSpPr>
        <p:spPr>
          <a:xfrm>
            <a:off x="7161998" y="4145880"/>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14" name="Oval 13">
            <a:extLst>
              <a:ext uri="{FF2B5EF4-FFF2-40B4-BE49-F238E27FC236}">
                <a16:creationId xmlns:a16="http://schemas.microsoft.com/office/drawing/2014/main" id="{0210AC8A-06B4-737E-20D5-406C523AB305}"/>
              </a:ext>
            </a:extLst>
          </p:cNvPr>
          <p:cNvSpPr/>
          <p:nvPr/>
        </p:nvSpPr>
        <p:spPr>
          <a:xfrm>
            <a:off x="9144000" y="2235200"/>
            <a:ext cx="1412240" cy="5486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6" name="TextBox 15">
            <a:extLst>
              <a:ext uri="{FF2B5EF4-FFF2-40B4-BE49-F238E27FC236}">
                <a16:creationId xmlns:a16="http://schemas.microsoft.com/office/drawing/2014/main" id="{37606736-F5AB-9315-9E18-3B03C7586A22}"/>
              </a:ext>
            </a:extLst>
          </p:cNvPr>
          <p:cNvSpPr txBox="1"/>
          <p:nvPr/>
        </p:nvSpPr>
        <p:spPr>
          <a:xfrm>
            <a:off x="10622301" y="2355631"/>
            <a:ext cx="284052" cy="307777"/>
          </a:xfrm>
          <a:prstGeom prst="rect">
            <a:avLst/>
          </a:prstGeom>
          <a:noFill/>
        </p:spPr>
        <p:txBody>
          <a:bodyPr wrap="none" rtlCol="0">
            <a:spAutoFit/>
          </a:bodyPr>
          <a:lstStyle/>
          <a:p>
            <a:r>
              <a:rPr lang="es-ES" dirty="0">
                <a:solidFill>
                  <a:srgbClr val="FF0000"/>
                </a:solidFill>
              </a:rPr>
              <a:t>5</a:t>
            </a:r>
            <a:endParaRPr lang="en-CY" dirty="0">
              <a:solidFill>
                <a:srgbClr val="FF0000"/>
              </a:solidFill>
            </a:endParaRPr>
          </a:p>
        </p:txBody>
      </p:sp>
    </p:spTree>
    <p:extLst>
      <p:ext uri="{BB962C8B-B14F-4D97-AF65-F5344CB8AC3E}">
        <p14:creationId xmlns:p14="http://schemas.microsoft.com/office/powerpoint/2010/main" val="17991752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sz="3200" dirty="0"/>
              <a:t>WhatsApp – How to send photos, documents, location, contacts or even	 a poll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16</a:t>
            </a:fld>
            <a:endParaRPr lang="en-US" dirty="0"/>
          </a:p>
        </p:txBody>
      </p:sp>
      <p:pic>
        <p:nvPicPr>
          <p:cNvPr id="6" name="Picture 5">
            <a:extLst>
              <a:ext uri="{FF2B5EF4-FFF2-40B4-BE49-F238E27FC236}">
                <a16:creationId xmlns:a16="http://schemas.microsoft.com/office/drawing/2014/main" id="{B989C249-CB08-B24D-0C9A-55CF78A880DD}"/>
              </a:ext>
            </a:extLst>
          </p:cNvPr>
          <p:cNvPicPr>
            <a:picLocks noChangeAspect="1"/>
          </p:cNvPicPr>
          <p:nvPr/>
        </p:nvPicPr>
        <p:blipFill rotWithShape="1">
          <a:blip r:embed="rId2"/>
          <a:srcRect t="4476"/>
          <a:stretch/>
        </p:blipFill>
        <p:spPr>
          <a:xfrm>
            <a:off x="1016835" y="1358434"/>
            <a:ext cx="2088419" cy="4317557"/>
          </a:xfrm>
          <a:prstGeom prst="rect">
            <a:avLst/>
          </a:prstGeom>
        </p:spPr>
      </p:pic>
      <p:sp>
        <p:nvSpPr>
          <p:cNvPr id="8" name="Oval 7">
            <a:extLst>
              <a:ext uri="{FF2B5EF4-FFF2-40B4-BE49-F238E27FC236}">
                <a16:creationId xmlns:a16="http://schemas.microsoft.com/office/drawing/2014/main" id="{5012C512-09EA-390C-D506-069592D6A33A}"/>
              </a:ext>
            </a:extLst>
          </p:cNvPr>
          <p:cNvSpPr/>
          <p:nvPr/>
        </p:nvSpPr>
        <p:spPr>
          <a:xfrm>
            <a:off x="985670" y="3896361"/>
            <a:ext cx="302803" cy="301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8" name="TextBox 17">
            <a:extLst>
              <a:ext uri="{FF2B5EF4-FFF2-40B4-BE49-F238E27FC236}">
                <a16:creationId xmlns:a16="http://schemas.microsoft.com/office/drawing/2014/main" id="{E109934F-20A7-F22C-C927-EFD121D567D9}"/>
              </a:ext>
            </a:extLst>
          </p:cNvPr>
          <p:cNvSpPr txBox="1"/>
          <p:nvPr/>
        </p:nvSpPr>
        <p:spPr>
          <a:xfrm>
            <a:off x="1209600" y="360144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 name="TextBox 2">
            <a:extLst>
              <a:ext uri="{FF2B5EF4-FFF2-40B4-BE49-F238E27FC236}">
                <a16:creationId xmlns:a16="http://schemas.microsoft.com/office/drawing/2014/main" id="{BA10A7DC-FFBF-FF6A-6AF1-497A79BD4E95}"/>
              </a:ext>
            </a:extLst>
          </p:cNvPr>
          <p:cNvSpPr txBox="1"/>
          <p:nvPr/>
        </p:nvSpPr>
        <p:spPr>
          <a:xfrm>
            <a:off x="4244429" y="2326747"/>
            <a:ext cx="6930736" cy="707886"/>
          </a:xfrm>
          <a:prstGeom prst="rect">
            <a:avLst/>
          </a:prstGeom>
          <a:noFill/>
        </p:spPr>
        <p:txBody>
          <a:bodyPr wrap="square" rtlCol="0">
            <a:spAutoFit/>
          </a:bodyPr>
          <a:lstStyle/>
          <a:p>
            <a:pPr algn="just"/>
            <a:r>
              <a:rPr lang="en-US" sz="2000" dirty="0">
                <a:latin typeface="Arial Narrow" panose="020B0606020202030204" pitchFamily="34" charset="0"/>
              </a:rPr>
              <a:t>To send a photo, as in the following example, please first select the </a:t>
            </a:r>
            <a:r>
              <a:rPr lang="es-ES" sz="2000" dirty="0">
                <a:latin typeface="Arial Narrow" panose="020B0606020202030204" pitchFamily="34" charset="0"/>
              </a:rPr>
              <a:t>(</a:t>
            </a:r>
            <a:r>
              <a:rPr lang="en-US" sz="2000" dirty="0">
                <a:latin typeface="Arial Narrow" panose="020B0606020202030204" pitchFamily="34" charset="0"/>
              </a:rPr>
              <a:t>+) symbol at the top left side of the keyboard.</a:t>
            </a:r>
            <a:endParaRPr lang="en-CY" sz="20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D4D2C869-116A-3201-353C-735EFB2A49FC}"/>
              </a:ext>
            </a:extLst>
          </p:cNvPr>
          <p:cNvCxnSpPr>
            <a:stCxn id="3" idx="1"/>
          </p:cNvCxnSpPr>
          <p:nvPr/>
        </p:nvCxnSpPr>
        <p:spPr>
          <a:xfrm flipH="1">
            <a:off x="2336800" y="2680690"/>
            <a:ext cx="1907629" cy="83652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306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sz="3200" dirty="0"/>
              <a:t>WhatsApp – How to send photos, documents, location, contacts or even	 a poll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17</a:t>
            </a:fld>
            <a:endParaRPr lang="en-US" dirty="0"/>
          </a:p>
        </p:txBody>
      </p:sp>
      <p:pic>
        <p:nvPicPr>
          <p:cNvPr id="9" name="Picture 8">
            <a:extLst>
              <a:ext uri="{FF2B5EF4-FFF2-40B4-BE49-F238E27FC236}">
                <a16:creationId xmlns:a16="http://schemas.microsoft.com/office/drawing/2014/main" id="{BC62B614-9FD2-067E-2B8F-D0862AD9A776}"/>
              </a:ext>
            </a:extLst>
          </p:cNvPr>
          <p:cNvPicPr>
            <a:picLocks noChangeAspect="1"/>
          </p:cNvPicPr>
          <p:nvPr/>
        </p:nvPicPr>
        <p:blipFill rotWithShape="1">
          <a:blip r:embed="rId2"/>
          <a:srcRect t="4697"/>
          <a:stretch/>
        </p:blipFill>
        <p:spPr>
          <a:xfrm>
            <a:off x="3635639" y="1358433"/>
            <a:ext cx="2094027" cy="4317557"/>
          </a:xfrm>
          <a:prstGeom prst="rect">
            <a:avLst/>
          </a:prstGeom>
        </p:spPr>
      </p:pic>
      <p:cxnSp>
        <p:nvCxnSpPr>
          <p:cNvPr id="11" name="Straight Arrow Connector 10">
            <a:extLst>
              <a:ext uri="{FF2B5EF4-FFF2-40B4-BE49-F238E27FC236}">
                <a16:creationId xmlns:a16="http://schemas.microsoft.com/office/drawing/2014/main" id="{965AE7DF-3B85-D18C-D0A5-D2EF34A74090}"/>
              </a:ext>
            </a:extLst>
          </p:cNvPr>
          <p:cNvCxnSpPr>
            <a:cxnSpLocks/>
          </p:cNvCxnSpPr>
          <p:nvPr/>
        </p:nvCxnSpPr>
        <p:spPr>
          <a:xfrm flipH="1">
            <a:off x="4664529" y="3075709"/>
            <a:ext cx="1331026" cy="6143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F9C3DF-9B74-15E3-F4E9-5818919D1EB0}"/>
              </a:ext>
            </a:extLst>
          </p:cNvPr>
          <p:cNvSpPr txBox="1"/>
          <p:nvPr/>
        </p:nvSpPr>
        <p:spPr>
          <a:xfrm>
            <a:off x="5912395" y="2767932"/>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5" name="TextBox 4">
            <a:extLst>
              <a:ext uri="{FF2B5EF4-FFF2-40B4-BE49-F238E27FC236}">
                <a16:creationId xmlns:a16="http://schemas.microsoft.com/office/drawing/2014/main" id="{52728FD6-B3EA-13B3-5C64-85CBE85F89CF}"/>
              </a:ext>
            </a:extLst>
          </p:cNvPr>
          <p:cNvSpPr txBox="1"/>
          <p:nvPr/>
        </p:nvSpPr>
        <p:spPr>
          <a:xfrm>
            <a:off x="6318463" y="2366647"/>
            <a:ext cx="5035337" cy="1323439"/>
          </a:xfrm>
          <a:prstGeom prst="rect">
            <a:avLst/>
          </a:prstGeom>
          <a:noFill/>
        </p:spPr>
        <p:txBody>
          <a:bodyPr wrap="square" rtlCol="0">
            <a:spAutoFit/>
          </a:bodyPr>
          <a:lstStyle/>
          <a:p>
            <a:pPr algn="just"/>
            <a:r>
              <a:rPr lang="en-US" sz="2000" dirty="0">
                <a:latin typeface="Arial Narrow" panose="020B0606020202030204" pitchFamily="34" charset="0"/>
              </a:rPr>
              <a:t>Among the options that will appear, please select the option that reads as follows: </a:t>
            </a:r>
            <a:r>
              <a:rPr lang="en-US" sz="2000" i="1" dirty="0">
                <a:latin typeface="Arial Narrow" panose="020B0606020202030204" pitchFamily="34" charset="0"/>
              </a:rPr>
              <a:t>Photo &amp; Video Library</a:t>
            </a:r>
            <a:r>
              <a:rPr lang="en-US" sz="2000" dirty="0">
                <a:latin typeface="Arial Narrow" panose="020B0606020202030204" pitchFamily="34" charset="0"/>
              </a:rPr>
              <a:t> and select the photo you would like to send from your phone's photo gallery.</a:t>
            </a:r>
            <a:endParaRPr lang="en-CY" sz="2000" dirty="0">
              <a:latin typeface="Arial Narrow" panose="020B0606020202030204" pitchFamily="34" charset="0"/>
            </a:endParaRPr>
          </a:p>
        </p:txBody>
      </p:sp>
    </p:spTree>
    <p:extLst>
      <p:ext uri="{BB962C8B-B14F-4D97-AF65-F5344CB8AC3E}">
        <p14:creationId xmlns:p14="http://schemas.microsoft.com/office/powerpoint/2010/main" val="1492455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sz="3200" dirty="0"/>
              <a:t>WhatsApp – How to send photos, documents, location, contacts or even	 a poll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18</a:t>
            </a:fld>
            <a:endParaRPr lang="en-US" dirty="0"/>
          </a:p>
        </p:txBody>
      </p:sp>
      <p:pic>
        <p:nvPicPr>
          <p:cNvPr id="10" name="Picture 9">
            <a:extLst>
              <a:ext uri="{FF2B5EF4-FFF2-40B4-BE49-F238E27FC236}">
                <a16:creationId xmlns:a16="http://schemas.microsoft.com/office/drawing/2014/main" id="{87BBCFC1-B43B-79F3-E18A-619AAB31937D}"/>
              </a:ext>
            </a:extLst>
          </p:cNvPr>
          <p:cNvPicPr>
            <a:picLocks noChangeAspect="1"/>
          </p:cNvPicPr>
          <p:nvPr/>
        </p:nvPicPr>
        <p:blipFill rotWithShape="1">
          <a:blip r:embed="rId2"/>
          <a:srcRect t="4476"/>
          <a:stretch/>
        </p:blipFill>
        <p:spPr>
          <a:xfrm>
            <a:off x="6260051" y="1394521"/>
            <a:ext cx="2088420" cy="4317558"/>
          </a:xfrm>
          <a:prstGeom prst="rect">
            <a:avLst/>
          </a:prstGeom>
        </p:spPr>
      </p:pic>
      <p:sp>
        <p:nvSpPr>
          <p:cNvPr id="12" name="Oval 11">
            <a:extLst>
              <a:ext uri="{FF2B5EF4-FFF2-40B4-BE49-F238E27FC236}">
                <a16:creationId xmlns:a16="http://schemas.microsoft.com/office/drawing/2014/main" id="{1DFE43E1-568A-F026-61F1-79C225F514F0}"/>
              </a:ext>
            </a:extLst>
          </p:cNvPr>
          <p:cNvSpPr/>
          <p:nvPr/>
        </p:nvSpPr>
        <p:spPr>
          <a:xfrm>
            <a:off x="7981336" y="5212693"/>
            <a:ext cx="373598" cy="361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1" name="TextBox 20">
            <a:extLst>
              <a:ext uri="{FF2B5EF4-FFF2-40B4-BE49-F238E27FC236}">
                <a16:creationId xmlns:a16="http://schemas.microsoft.com/office/drawing/2014/main" id="{F26CC343-24E9-2105-0406-D17C7C2C3B1D}"/>
              </a:ext>
            </a:extLst>
          </p:cNvPr>
          <p:cNvSpPr txBox="1"/>
          <p:nvPr/>
        </p:nvSpPr>
        <p:spPr>
          <a:xfrm>
            <a:off x="7690821" y="5058804"/>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3" name="TextBox 2">
            <a:extLst>
              <a:ext uri="{FF2B5EF4-FFF2-40B4-BE49-F238E27FC236}">
                <a16:creationId xmlns:a16="http://schemas.microsoft.com/office/drawing/2014/main" id="{54907F05-CE31-2316-357B-2DE2CDC09D47}"/>
              </a:ext>
            </a:extLst>
          </p:cNvPr>
          <p:cNvSpPr txBox="1"/>
          <p:nvPr/>
        </p:nvSpPr>
        <p:spPr>
          <a:xfrm>
            <a:off x="994348" y="2831025"/>
            <a:ext cx="4589318" cy="1015663"/>
          </a:xfrm>
          <a:prstGeom prst="rect">
            <a:avLst/>
          </a:prstGeom>
          <a:noFill/>
        </p:spPr>
        <p:txBody>
          <a:bodyPr wrap="square" rtlCol="0">
            <a:spAutoFit/>
          </a:bodyPr>
          <a:lstStyle/>
          <a:p>
            <a:pPr algn="just"/>
            <a:r>
              <a:rPr lang="en-US" sz="2000" dirty="0">
                <a:latin typeface="Arial Narrow" panose="020B0606020202030204" pitchFamily="34" charset="0"/>
              </a:rPr>
              <a:t>After you have selected the photo you would like to send, please click on the blue icon at the bottom right to send it.</a:t>
            </a:r>
            <a:endParaRPr lang="en-CY" sz="20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D01A652B-5C57-F679-E521-007E542A45D9}"/>
              </a:ext>
            </a:extLst>
          </p:cNvPr>
          <p:cNvCxnSpPr/>
          <p:nvPr/>
        </p:nvCxnSpPr>
        <p:spPr>
          <a:xfrm>
            <a:off x="4907280" y="3627120"/>
            <a:ext cx="21336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9764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0DF9BD-0847-B73F-45AE-1589E8FA159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a:t>
            </a:fld>
            <a:endParaRPr lang="en-US" dirty="0"/>
          </a:p>
        </p:txBody>
      </p:sp>
      <p:sp>
        <p:nvSpPr>
          <p:cNvPr id="6" name="Rectangle 5">
            <a:extLst>
              <a:ext uri="{FF2B5EF4-FFF2-40B4-BE49-F238E27FC236}">
                <a16:creationId xmlns:a16="http://schemas.microsoft.com/office/drawing/2014/main" id="{FAB6E9D7-23BE-657E-D8C0-5BDDB0CE14F6}"/>
              </a:ext>
            </a:extLst>
          </p:cNvPr>
          <p:cNvSpPr/>
          <p:nvPr/>
        </p:nvSpPr>
        <p:spPr>
          <a:xfrm>
            <a:off x="0" y="0"/>
            <a:ext cx="12192000" cy="1320800"/>
          </a:xfrm>
          <a:prstGeom prst="rect">
            <a:avLst/>
          </a:prstGeom>
          <a:gradFill>
            <a:gsLst>
              <a:gs pos="9000">
                <a:srgbClr val="3A9BDC"/>
              </a:gs>
              <a:gs pos="59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Google Shape;93;p1">
            <a:extLst>
              <a:ext uri="{FF2B5EF4-FFF2-40B4-BE49-F238E27FC236}">
                <a16:creationId xmlns:a16="http://schemas.microsoft.com/office/drawing/2014/main" id="{300127D8-6399-CF7F-2388-9CE0C85A57B5}"/>
              </a:ext>
            </a:extLst>
          </p:cNvPr>
          <p:cNvSpPr txBox="1">
            <a:spLocks/>
          </p:cNvSpPr>
          <p:nvPr/>
        </p:nvSpPr>
        <p:spPr>
          <a:xfrm>
            <a:off x="1802293" y="1195814"/>
            <a:ext cx="9144000"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6000"/>
              <a:buFont typeface="Candara"/>
              <a:buNone/>
            </a:pPr>
            <a:r>
              <a:rPr lang="en-US" b="1" dirty="0">
                <a:solidFill>
                  <a:srgbClr val="3A9BDC"/>
                </a:solidFill>
                <a:latin typeface="Gadugi" panose="020B0502040204020203" pitchFamily="34" charset="0"/>
                <a:ea typeface="Gadugi" panose="020B0502040204020203" pitchFamily="34" charset="0"/>
                <a:cs typeface="Candara"/>
                <a:sym typeface="Candara"/>
              </a:rPr>
              <a:t>Consortium</a:t>
            </a:r>
          </a:p>
        </p:txBody>
      </p:sp>
      <p:pic>
        <p:nvPicPr>
          <p:cNvPr id="8" name="Picture 7">
            <a:extLst>
              <a:ext uri="{FF2B5EF4-FFF2-40B4-BE49-F238E27FC236}">
                <a16:creationId xmlns:a16="http://schemas.microsoft.com/office/drawing/2014/main" id="{49D02E53-7482-5EC2-340F-49CDA23541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9910" y="3781629"/>
            <a:ext cx="4498848" cy="771144"/>
          </a:xfrm>
          <a:prstGeom prst="rect">
            <a:avLst/>
          </a:prstGeom>
        </p:spPr>
      </p:pic>
      <p:pic>
        <p:nvPicPr>
          <p:cNvPr id="10" name="Picture 9">
            <a:extLst>
              <a:ext uri="{FF2B5EF4-FFF2-40B4-BE49-F238E27FC236}">
                <a16:creationId xmlns:a16="http://schemas.microsoft.com/office/drawing/2014/main" id="{75C7C4AD-D2BF-2CD8-3F00-87602A32FA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09522" y="3510332"/>
            <a:ext cx="3858520" cy="1290193"/>
          </a:xfrm>
          <a:prstGeom prst="rect">
            <a:avLst/>
          </a:prstGeom>
        </p:spPr>
      </p:pic>
    </p:spTree>
    <p:extLst>
      <p:ext uri="{BB962C8B-B14F-4D97-AF65-F5344CB8AC3E}">
        <p14:creationId xmlns:p14="http://schemas.microsoft.com/office/powerpoint/2010/main" val="31823841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sz="3200" dirty="0"/>
              <a:t>WhatsApp – How to send photos, documents, location, contacts or even	 a poll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19</a:t>
            </a:fld>
            <a:endParaRPr lang="en-US" dirty="0"/>
          </a:p>
        </p:txBody>
      </p:sp>
      <p:pic>
        <p:nvPicPr>
          <p:cNvPr id="14" name="Picture 13">
            <a:extLst>
              <a:ext uri="{FF2B5EF4-FFF2-40B4-BE49-F238E27FC236}">
                <a16:creationId xmlns:a16="http://schemas.microsoft.com/office/drawing/2014/main" id="{1E665544-BC0D-6DD4-FA86-93CF4A0793A3}"/>
              </a:ext>
            </a:extLst>
          </p:cNvPr>
          <p:cNvPicPr>
            <a:picLocks noChangeAspect="1"/>
          </p:cNvPicPr>
          <p:nvPr/>
        </p:nvPicPr>
        <p:blipFill rotWithShape="1">
          <a:blip r:embed="rId2"/>
          <a:srcRect t="5000"/>
          <a:stretch/>
        </p:blipFill>
        <p:spPr>
          <a:xfrm>
            <a:off x="9053793" y="1396024"/>
            <a:ext cx="2099940" cy="4317558"/>
          </a:xfrm>
          <a:prstGeom prst="rect">
            <a:avLst/>
          </a:prstGeom>
        </p:spPr>
      </p:pic>
      <p:sp>
        <p:nvSpPr>
          <p:cNvPr id="16" name="Oval 15">
            <a:extLst>
              <a:ext uri="{FF2B5EF4-FFF2-40B4-BE49-F238E27FC236}">
                <a16:creationId xmlns:a16="http://schemas.microsoft.com/office/drawing/2014/main" id="{7D317E85-C6F9-0C6C-40C1-2335B53CE1ED}"/>
              </a:ext>
            </a:extLst>
          </p:cNvPr>
          <p:cNvSpPr/>
          <p:nvPr/>
        </p:nvSpPr>
        <p:spPr>
          <a:xfrm>
            <a:off x="9303881" y="2887047"/>
            <a:ext cx="1949885" cy="1403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dirty="0"/>
          </a:p>
        </p:txBody>
      </p:sp>
      <p:sp>
        <p:nvSpPr>
          <p:cNvPr id="22" name="TextBox 21">
            <a:extLst>
              <a:ext uri="{FF2B5EF4-FFF2-40B4-BE49-F238E27FC236}">
                <a16:creationId xmlns:a16="http://schemas.microsoft.com/office/drawing/2014/main" id="{BB4774DC-4968-023D-8433-F82CE3E424B9}"/>
              </a:ext>
            </a:extLst>
          </p:cNvPr>
          <p:cNvSpPr txBox="1"/>
          <p:nvPr/>
        </p:nvSpPr>
        <p:spPr>
          <a:xfrm>
            <a:off x="11261795" y="3334486"/>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3" name="TextBox 2">
            <a:extLst>
              <a:ext uri="{FF2B5EF4-FFF2-40B4-BE49-F238E27FC236}">
                <a16:creationId xmlns:a16="http://schemas.microsoft.com/office/drawing/2014/main" id="{8032614F-8DC5-9E99-50CA-860539508D90}"/>
              </a:ext>
            </a:extLst>
          </p:cNvPr>
          <p:cNvSpPr txBox="1"/>
          <p:nvPr/>
        </p:nvSpPr>
        <p:spPr>
          <a:xfrm>
            <a:off x="2192168" y="2921168"/>
            <a:ext cx="5175399" cy="1015663"/>
          </a:xfrm>
          <a:prstGeom prst="rect">
            <a:avLst/>
          </a:prstGeom>
          <a:noFill/>
        </p:spPr>
        <p:txBody>
          <a:bodyPr wrap="square" rtlCol="0">
            <a:spAutoFit/>
          </a:bodyPr>
          <a:lstStyle/>
          <a:p>
            <a:pPr algn="just"/>
            <a:r>
              <a:rPr lang="en-US" sz="2000" dirty="0">
                <a:latin typeface="Arial Narrow" panose="020B0606020202030204" pitchFamily="34" charset="0"/>
              </a:rPr>
              <a:t>Once you have completed the 4 previous steps, you should be able to see the photo you have selected in the chat, as in the picture below.</a:t>
            </a:r>
            <a:endParaRPr lang="en-CY" sz="2000" dirty="0">
              <a:latin typeface="Arial Narrow" panose="020B0606020202030204" pitchFamily="34" charset="0"/>
            </a:endParaRPr>
          </a:p>
        </p:txBody>
      </p:sp>
      <p:cxnSp>
        <p:nvCxnSpPr>
          <p:cNvPr id="7" name="Straight Arrow Connector 6">
            <a:extLst>
              <a:ext uri="{FF2B5EF4-FFF2-40B4-BE49-F238E27FC236}">
                <a16:creationId xmlns:a16="http://schemas.microsoft.com/office/drawing/2014/main" id="{BA604905-FB56-E8A6-C421-932B8F4237B0}"/>
              </a:ext>
            </a:extLst>
          </p:cNvPr>
          <p:cNvCxnSpPr/>
          <p:nvPr/>
        </p:nvCxnSpPr>
        <p:spPr>
          <a:xfrm>
            <a:off x="7467600" y="3407525"/>
            <a:ext cx="14325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23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sz="3200" dirty="0"/>
              <a:t>WhatsApp – How to send photos, documents, location, contacts or even	 a poll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20</a:t>
            </a:fld>
            <a:endParaRPr lang="en-US" dirty="0"/>
          </a:p>
        </p:txBody>
      </p:sp>
      <p:pic>
        <p:nvPicPr>
          <p:cNvPr id="6" name="Picture 5">
            <a:extLst>
              <a:ext uri="{FF2B5EF4-FFF2-40B4-BE49-F238E27FC236}">
                <a16:creationId xmlns:a16="http://schemas.microsoft.com/office/drawing/2014/main" id="{B989C249-CB08-B24D-0C9A-55CF78A880DD}"/>
              </a:ext>
            </a:extLst>
          </p:cNvPr>
          <p:cNvPicPr>
            <a:picLocks noChangeAspect="1"/>
          </p:cNvPicPr>
          <p:nvPr/>
        </p:nvPicPr>
        <p:blipFill rotWithShape="1">
          <a:blip r:embed="rId2"/>
          <a:srcRect t="4476"/>
          <a:stretch/>
        </p:blipFill>
        <p:spPr>
          <a:xfrm>
            <a:off x="1016835" y="1358434"/>
            <a:ext cx="2088419" cy="4317557"/>
          </a:xfrm>
          <a:prstGeom prst="rect">
            <a:avLst/>
          </a:prstGeom>
        </p:spPr>
      </p:pic>
      <p:sp>
        <p:nvSpPr>
          <p:cNvPr id="8" name="Oval 7">
            <a:extLst>
              <a:ext uri="{FF2B5EF4-FFF2-40B4-BE49-F238E27FC236}">
                <a16:creationId xmlns:a16="http://schemas.microsoft.com/office/drawing/2014/main" id="{5012C512-09EA-390C-D506-069592D6A33A}"/>
              </a:ext>
            </a:extLst>
          </p:cNvPr>
          <p:cNvSpPr/>
          <p:nvPr/>
        </p:nvSpPr>
        <p:spPr>
          <a:xfrm>
            <a:off x="985670" y="3896361"/>
            <a:ext cx="302803" cy="3015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9" name="Picture 8">
            <a:extLst>
              <a:ext uri="{FF2B5EF4-FFF2-40B4-BE49-F238E27FC236}">
                <a16:creationId xmlns:a16="http://schemas.microsoft.com/office/drawing/2014/main" id="{BC62B614-9FD2-067E-2B8F-D0862AD9A776}"/>
              </a:ext>
            </a:extLst>
          </p:cNvPr>
          <p:cNvPicPr>
            <a:picLocks noChangeAspect="1"/>
          </p:cNvPicPr>
          <p:nvPr/>
        </p:nvPicPr>
        <p:blipFill rotWithShape="1">
          <a:blip r:embed="rId3"/>
          <a:srcRect t="4697"/>
          <a:stretch/>
        </p:blipFill>
        <p:spPr>
          <a:xfrm>
            <a:off x="3635639" y="1358433"/>
            <a:ext cx="2094027" cy="4317557"/>
          </a:xfrm>
          <a:prstGeom prst="rect">
            <a:avLst/>
          </a:prstGeom>
        </p:spPr>
      </p:pic>
      <p:pic>
        <p:nvPicPr>
          <p:cNvPr id="10" name="Picture 9">
            <a:extLst>
              <a:ext uri="{FF2B5EF4-FFF2-40B4-BE49-F238E27FC236}">
                <a16:creationId xmlns:a16="http://schemas.microsoft.com/office/drawing/2014/main" id="{87BBCFC1-B43B-79F3-E18A-619AAB31937D}"/>
              </a:ext>
            </a:extLst>
          </p:cNvPr>
          <p:cNvPicPr>
            <a:picLocks noChangeAspect="1"/>
          </p:cNvPicPr>
          <p:nvPr/>
        </p:nvPicPr>
        <p:blipFill rotWithShape="1">
          <a:blip r:embed="rId4"/>
          <a:srcRect t="4476"/>
          <a:stretch/>
        </p:blipFill>
        <p:spPr>
          <a:xfrm>
            <a:off x="6260051" y="1394521"/>
            <a:ext cx="2088420" cy="4317558"/>
          </a:xfrm>
          <a:prstGeom prst="rect">
            <a:avLst/>
          </a:prstGeom>
        </p:spPr>
      </p:pic>
      <p:cxnSp>
        <p:nvCxnSpPr>
          <p:cNvPr id="11" name="Straight Arrow Connector 10">
            <a:extLst>
              <a:ext uri="{FF2B5EF4-FFF2-40B4-BE49-F238E27FC236}">
                <a16:creationId xmlns:a16="http://schemas.microsoft.com/office/drawing/2014/main" id="{965AE7DF-3B85-D18C-D0A5-D2EF34A74090}"/>
              </a:ext>
            </a:extLst>
          </p:cNvPr>
          <p:cNvCxnSpPr/>
          <p:nvPr/>
        </p:nvCxnSpPr>
        <p:spPr>
          <a:xfrm flipH="1">
            <a:off x="4664529" y="2978886"/>
            <a:ext cx="365760" cy="71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DFE43E1-568A-F026-61F1-79C225F514F0}"/>
              </a:ext>
            </a:extLst>
          </p:cNvPr>
          <p:cNvSpPr/>
          <p:nvPr/>
        </p:nvSpPr>
        <p:spPr>
          <a:xfrm>
            <a:off x="7981336" y="5212693"/>
            <a:ext cx="373598" cy="361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4" name="Picture 13">
            <a:extLst>
              <a:ext uri="{FF2B5EF4-FFF2-40B4-BE49-F238E27FC236}">
                <a16:creationId xmlns:a16="http://schemas.microsoft.com/office/drawing/2014/main" id="{1E665544-BC0D-6DD4-FA86-93CF4A0793A3}"/>
              </a:ext>
            </a:extLst>
          </p:cNvPr>
          <p:cNvPicPr>
            <a:picLocks noChangeAspect="1"/>
          </p:cNvPicPr>
          <p:nvPr/>
        </p:nvPicPr>
        <p:blipFill rotWithShape="1">
          <a:blip r:embed="rId5"/>
          <a:srcRect t="5000"/>
          <a:stretch/>
        </p:blipFill>
        <p:spPr>
          <a:xfrm>
            <a:off x="9053793" y="1396024"/>
            <a:ext cx="2099940" cy="4317558"/>
          </a:xfrm>
          <a:prstGeom prst="rect">
            <a:avLst/>
          </a:prstGeom>
        </p:spPr>
      </p:pic>
      <p:sp>
        <p:nvSpPr>
          <p:cNvPr id="16" name="Oval 15">
            <a:extLst>
              <a:ext uri="{FF2B5EF4-FFF2-40B4-BE49-F238E27FC236}">
                <a16:creationId xmlns:a16="http://schemas.microsoft.com/office/drawing/2014/main" id="{7D317E85-C6F9-0C6C-40C1-2335B53CE1ED}"/>
              </a:ext>
            </a:extLst>
          </p:cNvPr>
          <p:cNvSpPr/>
          <p:nvPr/>
        </p:nvSpPr>
        <p:spPr>
          <a:xfrm>
            <a:off x="9303881" y="2887047"/>
            <a:ext cx="1949885" cy="14030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dirty="0"/>
          </a:p>
        </p:txBody>
      </p:sp>
      <p:sp>
        <p:nvSpPr>
          <p:cNvPr id="18" name="TextBox 17">
            <a:extLst>
              <a:ext uri="{FF2B5EF4-FFF2-40B4-BE49-F238E27FC236}">
                <a16:creationId xmlns:a16="http://schemas.microsoft.com/office/drawing/2014/main" id="{E109934F-20A7-F22C-C927-EFD121D567D9}"/>
              </a:ext>
            </a:extLst>
          </p:cNvPr>
          <p:cNvSpPr txBox="1"/>
          <p:nvPr/>
        </p:nvSpPr>
        <p:spPr>
          <a:xfrm>
            <a:off x="1209600" y="360144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20" name="TextBox 19">
            <a:extLst>
              <a:ext uri="{FF2B5EF4-FFF2-40B4-BE49-F238E27FC236}">
                <a16:creationId xmlns:a16="http://schemas.microsoft.com/office/drawing/2014/main" id="{F1F9C3DF-9B74-15E3-F4E9-5818919D1EB0}"/>
              </a:ext>
            </a:extLst>
          </p:cNvPr>
          <p:cNvSpPr txBox="1"/>
          <p:nvPr/>
        </p:nvSpPr>
        <p:spPr>
          <a:xfrm>
            <a:off x="5030289" y="2978886"/>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1" name="TextBox 20">
            <a:extLst>
              <a:ext uri="{FF2B5EF4-FFF2-40B4-BE49-F238E27FC236}">
                <a16:creationId xmlns:a16="http://schemas.microsoft.com/office/drawing/2014/main" id="{F26CC343-24E9-2105-0406-D17C7C2C3B1D}"/>
              </a:ext>
            </a:extLst>
          </p:cNvPr>
          <p:cNvSpPr txBox="1"/>
          <p:nvPr/>
        </p:nvSpPr>
        <p:spPr>
          <a:xfrm>
            <a:off x="7690821" y="5058804"/>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22" name="TextBox 21">
            <a:extLst>
              <a:ext uri="{FF2B5EF4-FFF2-40B4-BE49-F238E27FC236}">
                <a16:creationId xmlns:a16="http://schemas.microsoft.com/office/drawing/2014/main" id="{BB4774DC-4968-023D-8433-F82CE3E424B9}"/>
              </a:ext>
            </a:extLst>
          </p:cNvPr>
          <p:cNvSpPr txBox="1"/>
          <p:nvPr/>
        </p:nvSpPr>
        <p:spPr>
          <a:xfrm>
            <a:off x="11261795" y="3334486"/>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Tree>
    <p:extLst>
      <p:ext uri="{BB962C8B-B14F-4D97-AF65-F5344CB8AC3E}">
        <p14:creationId xmlns:p14="http://schemas.microsoft.com/office/powerpoint/2010/main" val="19542270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21</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send voice messages</a:t>
            </a:r>
          </a:p>
        </p:txBody>
      </p:sp>
      <p:pic>
        <p:nvPicPr>
          <p:cNvPr id="3" name="Picture 2">
            <a:extLst>
              <a:ext uri="{FF2B5EF4-FFF2-40B4-BE49-F238E27FC236}">
                <a16:creationId xmlns:a16="http://schemas.microsoft.com/office/drawing/2014/main" id="{7F3C28F4-0B5A-A4DB-D8C9-779F110265A4}"/>
              </a:ext>
            </a:extLst>
          </p:cNvPr>
          <p:cNvPicPr>
            <a:picLocks noChangeAspect="1"/>
          </p:cNvPicPr>
          <p:nvPr/>
        </p:nvPicPr>
        <p:blipFill rotWithShape="1">
          <a:blip r:embed="rId2"/>
          <a:srcRect t="4476"/>
          <a:stretch/>
        </p:blipFill>
        <p:spPr>
          <a:xfrm>
            <a:off x="1480425" y="1143000"/>
            <a:ext cx="2355766" cy="4870266"/>
          </a:xfrm>
          <a:prstGeom prst="rect">
            <a:avLst/>
          </a:prstGeom>
        </p:spPr>
      </p:pic>
      <p:sp>
        <p:nvSpPr>
          <p:cNvPr id="5" name="Oval 4">
            <a:extLst>
              <a:ext uri="{FF2B5EF4-FFF2-40B4-BE49-F238E27FC236}">
                <a16:creationId xmlns:a16="http://schemas.microsoft.com/office/drawing/2014/main" id="{456A847A-013B-E0E0-3455-35B63E6D0221}"/>
              </a:ext>
            </a:extLst>
          </p:cNvPr>
          <p:cNvSpPr/>
          <p:nvPr/>
        </p:nvSpPr>
        <p:spPr>
          <a:xfrm>
            <a:off x="3543650" y="3993573"/>
            <a:ext cx="297734" cy="360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8" name="TextBox 17">
            <a:extLst>
              <a:ext uri="{FF2B5EF4-FFF2-40B4-BE49-F238E27FC236}">
                <a16:creationId xmlns:a16="http://schemas.microsoft.com/office/drawing/2014/main" id="{7715DF2F-4EB6-28BA-3183-6B5302A88912}"/>
              </a:ext>
            </a:extLst>
          </p:cNvPr>
          <p:cNvSpPr txBox="1"/>
          <p:nvPr/>
        </p:nvSpPr>
        <p:spPr>
          <a:xfrm>
            <a:off x="3836191" y="387096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6" name="TextBox 5">
            <a:extLst>
              <a:ext uri="{FF2B5EF4-FFF2-40B4-BE49-F238E27FC236}">
                <a16:creationId xmlns:a16="http://schemas.microsoft.com/office/drawing/2014/main" id="{99856F37-B10F-ECE8-ECB2-3A5317E79549}"/>
              </a:ext>
            </a:extLst>
          </p:cNvPr>
          <p:cNvSpPr txBox="1"/>
          <p:nvPr/>
        </p:nvSpPr>
        <p:spPr>
          <a:xfrm>
            <a:off x="5195455" y="2721114"/>
            <a:ext cx="5798127" cy="707886"/>
          </a:xfrm>
          <a:prstGeom prst="rect">
            <a:avLst/>
          </a:prstGeom>
          <a:noFill/>
        </p:spPr>
        <p:txBody>
          <a:bodyPr wrap="square" rtlCol="0">
            <a:spAutoFit/>
          </a:bodyPr>
          <a:lstStyle/>
          <a:p>
            <a:pPr algn="just"/>
            <a:r>
              <a:rPr lang="en-US" sz="2000" dirty="0">
                <a:latin typeface="Arial Narrow" panose="020B0606020202030204" pitchFamily="34" charset="0"/>
              </a:rPr>
              <a:t>To send an audio message, first of all, please select the microphone symbol at the top right of the keyboard.</a:t>
            </a:r>
            <a:endParaRPr lang="en-CY" sz="20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7F84A214-6CE5-72C9-F442-684913EC8A16}"/>
              </a:ext>
            </a:extLst>
          </p:cNvPr>
          <p:cNvCxnSpPr/>
          <p:nvPr/>
        </p:nvCxnSpPr>
        <p:spPr>
          <a:xfrm flipH="1">
            <a:off x="4328160" y="3578133"/>
            <a:ext cx="2092960" cy="5955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6534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22</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send voice messages</a:t>
            </a:r>
          </a:p>
        </p:txBody>
      </p:sp>
      <p:pic>
        <p:nvPicPr>
          <p:cNvPr id="12" name="Picture 11">
            <a:extLst>
              <a:ext uri="{FF2B5EF4-FFF2-40B4-BE49-F238E27FC236}">
                <a16:creationId xmlns:a16="http://schemas.microsoft.com/office/drawing/2014/main" id="{A7C3E8C3-BD9D-68B2-7BD3-4CF342203A90}"/>
              </a:ext>
            </a:extLst>
          </p:cNvPr>
          <p:cNvPicPr>
            <a:picLocks noChangeAspect="1"/>
          </p:cNvPicPr>
          <p:nvPr/>
        </p:nvPicPr>
        <p:blipFill rotWithShape="1">
          <a:blip r:embed="rId2"/>
          <a:srcRect t="4695"/>
          <a:stretch/>
        </p:blipFill>
        <p:spPr>
          <a:xfrm>
            <a:off x="4763509" y="1143000"/>
            <a:ext cx="2361194" cy="4870266"/>
          </a:xfrm>
          <a:prstGeom prst="rect">
            <a:avLst/>
          </a:prstGeom>
        </p:spPr>
      </p:pic>
      <p:cxnSp>
        <p:nvCxnSpPr>
          <p:cNvPr id="14" name="Straight Arrow Connector 13">
            <a:extLst>
              <a:ext uri="{FF2B5EF4-FFF2-40B4-BE49-F238E27FC236}">
                <a16:creationId xmlns:a16="http://schemas.microsoft.com/office/drawing/2014/main" id="{B22537D4-976F-7FFD-AF9E-03492B9A0EE2}"/>
              </a:ext>
            </a:extLst>
          </p:cNvPr>
          <p:cNvCxnSpPr/>
          <p:nvPr/>
        </p:nvCxnSpPr>
        <p:spPr>
          <a:xfrm flipH="1">
            <a:off x="5913120" y="4766123"/>
            <a:ext cx="365760" cy="71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18CD678-A6F9-DDE1-8408-DDBDA0B00577}"/>
              </a:ext>
            </a:extLst>
          </p:cNvPr>
          <p:cNvSpPr txBox="1"/>
          <p:nvPr/>
        </p:nvSpPr>
        <p:spPr>
          <a:xfrm>
            <a:off x="6278880" y="4967834"/>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6" name="TextBox 5">
            <a:extLst>
              <a:ext uri="{FF2B5EF4-FFF2-40B4-BE49-F238E27FC236}">
                <a16:creationId xmlns:a16="http://schemas.microsoft.com/office/drawing/2014/main" id="{B4682CE7-5201-DF0D-9690-57E36DD18B24}"/>
              </a:ext>
            </a:extLst>
          </p:cNvPr>
          <p:cNvSpPr txBox="1"/>
          <p:nvPr/>
        </p:nvSpPr>
        <p:spPr>
          <a:xfrm>
            <a:off x="7916387" y="2091781"/>
            <a:ext cx="3764167" cy="3385542"/>
          </a:xfrm>
          <a:prstGeom prst="rect">
            <a:avLst/>
          </a:prstGeom>
          <a:noFill/>
        </p:spPr>
        <p:txBody>
          <a:bodyPr wrap="square" rtlCol="0">
            <a:spAutoFit/>
          </a:bodyPr>
          <a:lstStyle/>
          <a:p>
            <a:pPr algn="just"/>
            <a:r>
              <a:rPr lang="en-US" sz="2000" dirty="0">
                <a:latin typeface="Arial Narrow" panose="020B0606020202030204" pitchFamily="34" charset="0"/>
              </a:rPr>
              <a:t>Once you have clicked on the microphone, you will record the audio you want to send to the person you want to send it to.</a:t>
            </a:r>
          </a:p>
          <a:p>
            <a:endParaRPr lang="en-US" sz="2000" dirty="0">
              <a:latin typeface="Arial Narrow" panose="020B0606020202030204" pitchFamily="34" charset="0"/>
            </a:endParaRPr>
          </a:p>
          <a:p>
            <a:r>
              <a:rPr lang="en-US" sz="2000" dirty="0">
                <a:latin typeface="Arial Narrow" panose="020B0606020202030204" pitchFamily="34" charset="0"/>
              </a:rPr>
              <a:t>Please, remember that:</a:t>
            </a:r>
          </a:p>
          <a:p>
            <a:pPr algn="just"/>
            <a:r>
              <a:rPr lang="en-US" sz="2000" dirty="0">
                <a:latin typeface="Arial Narrow" panose="020B0606020202030204" pitchFamily="34" charset="0"/>
              </a:rPr>
              <a:t>While you are recording the audio, you should not remove your finger from the screen, otherwise the audio will not last as long as you want it to last.</a:t>
            </a:r>
          </a:p>
          <a:p>
            <a:endParaRPr lang="en-CY" dirty="0"/>
          </a:p>
        </p:txBody>
      </p:sp>
      <p:cxnSp>
        <p:nvCxnSpPr>
          <p:cNvPr id="5" name="Straight Arrow Connector 4">
            <a:extLst>
              <a:ext uri="{FF2B5EF4-FFF2-40B4-BE49-F238E27FC236}">
                <a16:creationId xmlns:a16="http://schemas.microsoft.com/office/drawing/2014/main" id="{4A494668-69B9-314D-BA38-07ED9788D230}"/>
              </a:ext>
            </a:extLst>
          </p:cNvPr>
          <p:cNvCxnSpPr/>
          <p:nvPr/>
        </p:nvCxnSpPr>
        <p:spPr>
          <a:xfrm flipH="1">
            <a:off x="7271657" y="3578133"/>
            <a:ext cx="5660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8228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23</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send voice messages</a:t>
            </a:r>
          </a:p>
        </p:txBody>
      </p:sp>
      <p:pic>
        <p:nvPicPr>
          <p:cNvPr id="10" name="Picture 9">
            <a:extLst>
              <a:ext uri="{FF2B5EF4-FFF2-40B4-BE49-F238E27FC236}">
                <a16:creationId xmlns:a16="http://schemas.microsoft.com/office/drawing/2014/main" id="{94A47167-77CA-C74D-C212-0E885647231A}"/>
              </a:ext>
            </a:extLst>
          </p:cNvPr>
          <p:cNvPicPr>
            <a:picLocks noChangeAspect="1"/>
          </p:cNvPicPr>
          <p:nvPr/>
        </p:nvPicPr>
        <p:blipFill rotWithShape="1">
          <a:blip r:embed="rId2"/>
          <a:srcRect t="4653"/>
          <a:stretch/>
        </p:blipFill>
        <p:spPr>
          <a:xfrm>
            <a:off x="8052021" y="1143000"/>
            <a:ext cx="2360137" cy="4870266"/>
          </a:xfrm>
          <a:prstGeom prst="rect">
            <a:avLst/>
          </a:prstGeom>
        </p:spPr>
      </p:pic>
      <p:cxnSp>
        <p:nvCxnSpPr>
          <p:cNvPr id="16" name="Straight Arrow Connector 15">
            <a:extLst>
              <a:ext uri="{FF2B5EF4-FFF2-40B4-BE49-F238E27FC236}">
                <a16:creationId xmlns:a16="http://schemas.microsoft.com/office/drawing/2014/main" id="{4F3071B4-FF69-8DF1-2A9E-D7725889E10C}"/>
              </a:ext>
            </a:extLst>
          </p:cNvPr>
          <p:cNvCxnSpPr>
            <a:cxnSpLocks/>
          </p:cNvCxnSpPr>
          <p:nvPr/>
        </p:nvCxnSpPr>
        <p:spPr>
          <a:xfrm flipV="1">
            <a:off x="7377790" y="2821724"/>
            <a:ext cx="950865" cy="27450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901441A9-8F1C-EF6A-893C-DBACB498A38C}"/>
              </a:ext>
            </a:extLst>
          </p:cNvPr>
          <p:cNvSpPr txBox="1"/>
          <p:nvPr/>
        </p:nvSpPr>
        <p:spPr>
          <a:xfrm>
            <a:off x="10393827" y="2468563"/>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8" name="TextBox 7">
            <a:extLst>
              <a:ext uri="{FF2B5EF4-FFF2-40B4-BE49-F238E27FC236}">
                <a16:creationId xmlns:a16="http://schemas.microsoft.com/office/drawing/2014/main" id="{EC7C8A46-FC2E-69EB-1FEF-9986A7FB8E98}"/>
              </a:ext>
            </a:extLst>
          </p:cNvPr>
          <p:cNvSpPr txBox="1"/>
          <p:nvPr/>
        </p:nvSpPr>
        <p:spPr>
          <a:xfrm>
            <a:off x="2206092" y="2723479"/>
            <a:ext cx="5036616" cy="1015663"/>
          </a:xfrm>
          <a:prstGeom prst="rect">
            <a:avLst/>
          </a:prstGeom>
          <a:noFill/>
        </p:spPr>
        <p:txBody>
          <a:bodyPr wrap="square" rtlCol="0">
            <a:spAutoFit/>
          </a:bodyPr>
          <a:lstStyle/>
          <a:p>
            <a:pPr algn="just"/>
            <a:r>
              <a:rPr lang="en-US" sz="2000" dirty="0">
                <a:latin typeface="Arial Narrow" panose="020B0606020202030204" pitchFamily="34" charset="0"/>
              </a:rPr>
              <a:t>When you finish the audio, after lifting your finger from the screen, it will be automatically sent to the chat.</a:t>
            </a:r>
            <a:endParaRPr lang="en-CY" sz="2000" dirty="0">
              <a:latin typeface="Arial Narrow" panose="020B0606020202030204" pitchFamily="34" charset="0"/>
            </a:endParaRPr>
          </a:p>
        </p:txBody>
      </p:sp>
    </p:spTree>
    <p:extLst>
      <p:ext uri="{BB962C8B-B14F-4D97-AF65-F5344CB8AC3E}">
        <p14:creationId xmlns:p14="http://schemas.microsoft.com/office/powerpoint/2010/main" val="1496040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24</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send voice messages</a:t>
            </a:r>
          </a:p>
        </p:txBody>
      </p:sp>
      <p:pic>
        <p:nvPicPr>
          <p:cNvPr id="3" name="Picture 2">
            <a:extLst>
              <a:ext uri="{FF2B5EF4-FFF2-40B4-BE49-F238E27FC236}">
                <a16:creationId xmlns:a16="http://schemas.microsoft.com/office/drawing/2014/main" id="{7F3C28F4-0B5A-A4DB-D8C9-779F110265A4}"/>
              </a:ext>
            </a:extLst>
          </p:cNvPr>
          <p:cNvPicPr>
            <a:picLocks noChangeAspect="1"/>
          </p:cNvPicPr>
          <p:nvPr/>
        </p:nvPicPr>
        <p:blipFill rotWithShape="1">
          <a:blip r:embed="rId2"/>
          <a:srcRect t="4476"/>
          <a:stretch/>
        </p:blipFill>
        <p:spPr>
          <a:xfrm>
            <a:off x="1480425" y="1143000"/>
            <a:ext cx="2355766" cy="4870266"/>
          </a:xfrm>
          <a:prstGeom prst="rect">
            <a:avLst/>
          </a:prstGeom>
        </p:spPr>
      </p:pic>
      <p:sp>
        <p:nvSpPr>
          <p:cNvPr id="5" name="Oval 4">
            <a:extLst>
              <a:ext uri="{FF2B5EF4-FFF2-40B4-BE49-F238E27FC236}">
                <a16:creationId xmlns:a16="http://schemas.microsoft.com/office/drawing/2014/main" id="{456A847A-013B-E0E0-3455-35B63E6D0221}"/>
              </a:ext>
            </a:extLst>
          </p:cNvPr>
          <p:cNvSpPr/>
          <p:nvPr/>
        </p:nvSpPr>
        <p:spPr>
          <a:xfrm>
            <a:off x="3543650" y="3993573"/>
            <a:ext cx="297734" cy="360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0" name="Picture 9">
            <a:extLst>
              <a:ext uri="{FF2B5EF4-FFF2-40B4-BE49-F238E27FC236}">
                <a16:creationId xmlns:a16="http://schemas.microsoft.com/office/drawing/2014/main" id="{94A47167-77CA-C74D-C212-0E885647231A}"/>
              </a:ext>
            </a:extLst>
          </p:cNvPr>
          <p:cNvPicPr>
            <a:picLocks noChangeAspect="1"/>
          </p:cNvPicPr>
          <p:nvPr/>
        </p:nvPicPr>
        <p:blipFill rotWithShape="1">
          <a:blip r:embed="rId3"/>
          <a:srcRect t="4653"/>
          <a:stretch/>
        </p:blipFill>
        <p:spPr>
          <a:xfrm>
            <a:off x="8052021" y="1143000"/>
            <a:ext cx="2360137" cy="4870266"/>
          </a:xfrm>
          <a:prstGeom prst="rect">
            <a:avLst/>
          </a:prstGeom>
        </p:spPr>
      </p:pic>
      <p:pic>
        <p:nvPicPr>
          <p:cNvPr id="12" name="Picture 11">
            <a:extLst>
              <a:ext uri="{FF2B5EF4-FFF2-40B4-BE49-F238E27FC236}">
                <a16:creationId xmlns:a16="http://schemas.microsoft.com/office/drawing/2014/main" id="{A7C3E8C3-BD9D-68B2-7BD3-4CF342203A90}"/>
              </a:ext>
            </a:extLst>
          </p:cNvPr>
          <p:cNvPicPr>
            <a:picLocks noChangeAspect="1"/>
          </p:cNvPicPr>
          <p:nvPr/>
        </p:nvPicPr>
        <p:blipFill rotWithShape="1">
          <a:blip r:embed="rId4"/>
          <a:srcRect t="4695"/>
          <a:stretch/>
        </p:blipFill>
        <p:spPr>
          <a:xfrm>
            <a:off x="4763509" y="1143000"/>
            <a:ext cx="2361194" cy="4870266"/>
          </a:xfrm>
          <a:prstGeom prst="rect">
            <a:avLst/>
          </a:prstGeom>
        </p:spPr>
      </p:pic>
      <p:cxnSp>
        <p:nvCxnSpPr>
          <p:cNvPr id="14" name="Straight Arrow Connector 13">
            <a:extLst>
              <a:ext uri="{FF2B5EF4-FFF2-40B4-BE49-F238E27FC236}">
                <a16:creationId xmlns:a16="http://schemas.microsoft.com/office/drawing/2014/main" id="{B22537D4-976F-7FFD-AF9E-03492B9A0EE2}"/>
              </a:ext>
            </a:extLst>
          </p:cNvPr>
          <p:cNvCxnSpPr/>
          <p:nvPr/>
        </p:nvCxnSpPr>
        <p:spPr>
          <a:xfrm flipH="1">
            <a:off x="5913120" y="4766123"/>
            <a:ext cx="365760" cy="711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F3071B4-FF69-8DF1-2A9E-D7725889E10C}"/>
              </a:ext>
            </a:extLst>
          </p:cNvPr>
          <p:cNvCxnSpPr>
            <a:cxnSpLocks/>
          </p:cNvCxnSpPr>
          <p:nvPr/>
        </p:nvCxnSpPr>
        <p:spPr>
          <a:xfrm flipV="1">
            <a:off x="9019570" y="3020557"/>
            <a:ext cx="425038" cy="5924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7715DF2F-4EB6-28BA-3183-6B5302A88912}"/>
              </a:ext>
            </a:extLst>
          </p:cNvPr>
          <p:cNvSpPr txBox="1"/>
          <p:nvPr/>
        </p:nvSpPr>
        <p:spPr>
          <a:xfrm>
            <a:off x="3836191" y="387096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9" name="TextBox 18">
            <a:extLst>
              <a:ext uri="{FF2B5EF4-FFF2-40B4-BE49-F238E27FC236}">
                <a16:creationId xmlns:a16="http://schemas.microsoft.com/office/drawing/2014/main" id="{518CD678-A6F9-DDE1-8408-DDBDA0B00577}"/>
              </a:ext>
            </a:extLst>
          </p:cNvPr>
          <p:cNvSpPr txBox="1"/>
          <p:nvPr/>
        </p:nvSpPr>
        <p:spPr>
          <a:xfrm>
            <a:off x="6278880" y="4967834"/>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0" name="TextBox 19">
            <a:extLst>
              <a:ext uri="{FF2B5EF4-FFF2-40B4-BE49-F238E27FC236}">
                <a16:creationId xmlns:a16="http://schemas.microsoft.com/office/drawing/2014/main" id="{901441A9-8F1C-EF6A-893C-DBACB498A38C}"/>
              </a:ext>
            </a:extLst>
          </p:cNvPr>
          <p:cNvSpPr txBox="1"/>
          <p:nvPr/>
        </p:nvSpPr>
        <p:spPr>
          <a:xfrm>
            <a:off x="9302582" y="321513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24633973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25</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make phone calls</a:t>
            </a:r>
          </a:p>
        </p:txBody>
      </p:sp>
      <p:pic>
        <p:nvPicPr>
          <p:cNvPr id="9" name="Picture 8">
            <a:extLst>
              <a:ext uri="{FF2B5EF4-FFF2-40B4-BE49-F238E27FC236}">
                <a16:creationId xmlns:a16="http://schemas.microsoft.com/office/drawing/2014/main" id="{81B880C2-6D38-2A8A-B2A3-004DF986A203}"/>
              </a:ext>
            </a:extLst>
          </p:cNvPr>
          <p:cNvPicPr>
            <a:picLocks noChangeAspect="1"/>
          </p:cNvPicPr>
          <p:nvPr/>
        </p:nvPicPr>
        <p:blipFill rotWithShape="1">
          <a:blip r:embed="rId2"/>
          <a:srcRect t="4476"/>
          <a:stretch/>
        </p:blipFill>
        <p:spPr>
          <a:xfrm>
            <a:off x="390306" y="1264897"/>
            <a:ext cx="2066818" cy="4272901"/>
          </a:xfrm>
          <a:prstGeom prst="rect">
            <a:avLst/>
          </a:prstGeom>
        </p:spPr>
      </p:pic>
      <p:pic>
        <p:nvPicPr>
          <p:cNvPr id="13" name="Picture 12">
            <a:extLst>
              <a:ext uri="{FF2B5EF4-FFF2-40B4-BE49-F238E27FC236}">
                <a16:creationId xmlns:a16="http://schemas.microsoft.com/office/drawing/2014/main" id="{46617987-746C-B07D-ADDB-E25A187769F3}"/>
              </a:ext>
            </a:extLst>
          </p:cNvPr>
          <p:cNvPicPr>
            <a:picLocks noChangeAspect="1"/>
          </p:cNvPicPr>
          <p:nvPr/>
        </p:nvPicPr>
        <p:blipFill rotWithShape="1">
          <a:blip r:embed="rId3"/>
          <a:srcRect t="5455"/>
          <a:stretch/>
        </p:blipFill>
        <p:spPr>
          <a:xfrm>
            <a:off x="2674793" y="1308676"/>
            <a:ext cx="2066818" cy="4229124"/>
          </a:xfrm>
          <a:prstGeom prst="rect">
            <a:avLst/>
          </a:prstGeom>
        </p:spPr>
      </p:pic>
      <p:sp>
        <p:nvSpPr>
          <p:cNvPr id="5" name="Oval 4">
            <a:extLst>
              <a:ext uri="{FF2B5EF4-FFF2-40B4-BE49-F238E27FC236}">
                <a16:creationId xmlns:a16="http://schemas.microsoft.com/office/drawing/2014/main" id="{456A847A-013B-E0E0-3455-35B63E6D0221}"/>
              </a:ext>
            </a:extLst>
          </p:cNvPr>
          <p:cNvSpPr/>
          <p:nvPr/>
        </p:nvSpPr>
        <p:spPr>
          <a:xfrm>
            <a:off x="2109676" y="1264799"/>
            <a:ext cx="297734" cy="360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6" name="TextBox 25">
            <a:extLst>
              <a:ext uri="{FF2B5EF4-FFF2-40B4-BE49-F238E27FC236}">
                <a16:creationId xmlns:a16="http://schemas.microsoft.com/office/drawing/2014/main" id="{5BF9FC1C-42C8-2CFB-B337-168018D14B1A}"/>
              </a:ext>
            </a:extLst>
          </p:cNvPr>
          <p:cNvSpPr txBox="1"/>
          <p:nvPr/>
        </p:nvSpPr>
        <p:spPr>
          <a:xfrm>
            <a:off x="2109676" y="5775441"/>
            <a:ext cx="1021433" cy="307777"/>
          </a:xfrm>
          <a:prstGeom prst="rect">
            <a:avLst/>
          </a:prstGeom>
          <a:noFill/>
        </p:spPr>
        <p:txBody>
          <a:bodyPr wrap="none" rtlCol="0">
            <a:spAutoFit/>
          </a:bodyPr>
          <a:lstStyle/>
          <a:p>
            <a:r>
              <a:rPr lang="es-ES" u="sng" dirty="0">
                <a:solidFill>
                  <a:srgbClr val="FF0000"/>
                </a:solidFill>
              </a:rPr>
              <a:t>OPTION</a:t>
            </a:r>
            <a:r>
              <a:rPr lang="es-ES" dirty="0">
                <a:solidFill>
                  <a:srgbClr val="FF0000"/>
                </a:solidFill>
              </a:rPr>
              <a:t> 1</a:t>
            </a:r>
            <a:endParaRPr lang="en-CY" dirty="0">
              <a:solidFill>
                <a:srgbClr val="FF0000"/>
              </a:solidFill>
            </a:endParaRPr>
          </a:p>
        </p:txBody>
      </p:sp>
      <p:sp>
        <p:nvSpPr>
          <p:cNvPr id="29" name="TextBox 28">
            <a:extLst>
              <a:ext uri="{FF2B5EF4-FFF2-40B4-BE49-F238E27FC236}">
                <a16:creationId xmlns:a16="http://schemas.microsoft.com/office/drawing/2014/main" id="{144E2A0E-E72B-4BAD-90E4-87FC8EF97B49}"/>
              </a:ext>
            </a:extLst>
          </p:cNvPr>
          <p:cNvSpPr txBox="1"/>
          <p:nvPr/>
        </p:nvSpPr>
        <p:spPr>
          <a:xfrm>
            <a:off x="2345960" y="1061417"/>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 name="Right Brace 2">
            <a:extLst>
              <a:ext uri="{FF2B5EF4-FFF2-40B4-BE49-F238E27FC236}">
                <a16:creationId xmlns:a16="http://schemas.microsoft.com/office/drawing/2014/main" id="{F2CDB9EA-0BF3-8207-78AF-5DACF9AE3876}"/>
              </a:ext>
            </a:extLst>
          </p:cNvPr>
          <p:cNvSpPr/>
          <p:nvPr/>
        </p:nvSpPr>
        <p:spPr>
          <a:xfrm rot="5400000">
            <a:off x="2417941" y="3402248"/>
            <a:ext cx="267337" cy="452133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7" name="TextBox 6">
            <a:extLst>
              <a:ext uri="{FF2B5EF4-FFF2-40B4-BE49-F238E27FC236}">
                <a16:creationId xmlns:a16="http://schemas.microsoft.com/office/drawing/2014/main" id="{F1CDE299-C99A-9931-F886-5413FB27AF53}"/>
              </a:ext>
            </a:extLst>
          </p:cNvPr>
          <p:cNvSpPr txBox="1"/>
          <p:nvPr/>
        </p:nvSpPr>
        <p:spPr>
          <a:xfrm>
            <a:off x="5382491" y="2389137"/>
            <a:ext cx="5559136" cy="1631216"/>
          </a:xfrm>
          <a:prstGeom prst="rect">
            <a:avLst/>
          </a:prstGeom>
          <a:noFill/>
        </p:spPr>
        <p:txBody>
          <a:bodyPr wrap="square" rtlCol="0">
            <a:spAutoFit/>
          </a:bodyPr>
          <a:lstStyle/>
          <a:p>
            <a:pPr algn="just"/>
            <a:r>
              <a:rPr lang="en-US" sz="2000" dirty="0">
                <a:latin typeface="Arial Narrow" panose="020B0606020202030204" pitchFamily="34" charset="0"/>
              </a:rPr>
              <a:t>To make a phone call through WhatsApp, please first select the chat of the person you want to send it to. Once you have selected the person you want to send an audio message to, click on the phone symbol (at the top right of the screen). Following this, the call will start automatically. </a:t>
            </a:r>
            <a:endParaRPr lang="en-CY" sz="2000" dirty="0">
              <a:latin typeface="Arial Narrow" panose="020B0606020202030204" pitchFamily="34" charset="0"/>
            </a:endParaRPr>
          </a:p>
        </p:txBody>
      </p:sp>
    </p:spTree>
    <p:extLst>
      <p:ext uri="{BB962C8B-B14F-4D97-AF65-F5344CB8AC3E}">
        <p14:creationId xmlns:p14="http://schemas.microsoft.com/office/powerpoint/2010/main" val="15290844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26</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make phone calls</a:t>
            </a:r>
          </a:p>
        </p:txBody>
      </p:sp>
      <p:pic>
        <p:nvPicPr>
          <p:cNvPr id="15" name="Picture 14">
            <a:extLst>
              <a:ext uri="{FF2B5EF4-FFF2-40B4-BE49-F238E27FC236}">
                <a16:creationId xmlns:a16="http://schemas.microsoft.com/office/drawing/2014/main" id="{DD260615-2C3D-8C4F-34DB-13E64365C2D7}"/>
              </a:ext>
            </a:extLst>
          </p:cNvPr>
          <p:cNvPicPr>
            <a:picLocks noChangeAspect="1"/>
          </p:cNvPicPr>
          <p:nvPr/>
        </p:nvPicPr>
        <p:blipFill rotWithShape="1">
          <a:blip r:embed="rId2"/>
          <a:srcRect t="4916"/>
          <a:stretch/>
        </p:blipFill>
        <p:spPr>
          <a:xfrm>
            <a:off x="5029946" y="1308675"/>
            <a:ext cx="2055872" cy="4229123"/>
          </a:xfrm>
          <a:prstGeom prst="rect">
            <a:avLst/>
          </a:prstGeom>
        </p:spPr>
      </p:pic>
      <p:pic>
        <p:nvPicPr>
          <p:cNvPr id="21" name="Picture 20">
            <a:extLst>
              <a:ext uri="{FF2B5EF4-FFF2-40B4-BE49-F238E27FC236}">
                <a16:creationId xmlns:a16="http://schemas.microsoft.com/office/drawing/2014/main" id="{2AEA1254-33D5-521C-8919-03662E2B4FEA}"/>
              </a:ext>
            </a:extLst>
          </p:cNvPr>
          <p:cNvPicPr>
            <a:picLocks noChangeAspect="1"/>
          </p:cNvPicPr>
          <p:nvPr/>
        </p:nvPicPr>
        <p:blipFill>
          <a:blip r:embed="rId3"/>
          <a:stretch>
            <a:fillRect/>
          </a:stretch>
        </p:blipFill>
        <p:spPr>
          <a:xfrm>
            <a:off x="7202916" y="1343892"/>
            <a:ext cx="2359072" cy="4193906"/>
          </a:xfrm>
          <a:prstGeom prst="rect">
            <a:avLst/>
          </a:prstGeom>
        </p:spPr>
      </p:pic>
      <p:pic>
        <p:nvPicPr>
          <p:cNvPr id="22" name="Picture 21">
            <a:extLst>
              <a:ext uri="{FF2B5EF4-FFF2-40B4-BE49-F238E27FC236}">
                <a16:creationId xmlns:a16="http://schemas.microsoft.com/office/drawing/2014/main" id="{2A320A4F-16D4-07A4-5DB7-CA6B5BF77097}"/>
              </a:ext>
            </a:extLst>
          </p:cNvPr>
          <p:cNvPicPr>
            <a:picLocks noChangeAspect="1"/>
          </p:cNvPicPr>
          <p:nvPr/>
        </p:nvPicPr>
        <p:blipFill rotWithShape="1">
          <a:blip r:embed="rId4"/>
          <a:srcRect t="5455"/>
          <a:stretch/>
        </p:blipFill>
        <p:spPr>
          <a:xfrm>
            <a:off x="9779656" y="1343892"/>
            <a:ext cx="2049606" cy="4193906"/>
          </a:xfrm>
          <a:prstGeom prst="rect">
            <a:avLst/>
          </a:prstGeom>
        </p:spPr>
      </p:pic>
      <p:sp>
        <p:nvSpPr>
          <p:cNvPr id="23" name="Oval 22">
            <a:extLst>
              <a:ext uri="{FF2B5EF4-FFF2-40B4-BE49-F238E27FC236}">
                <a16:creationId xmlns:a16="http://schemas.microsoft.com/office/drawing/2014/main" id="{D670D339-2A29-7A99-24A0-E95FCF3ADF63}"/>
              </a:ext>
            </a:extLst>
          </p:cNvPr>
          <p:cNvSpPr/>
          <p:nvPr/>
        </p:nvSpPr>
        <p:spPr>
          <a:xfrm>
            <a:off x="5466080" y="5069840"/>
            <a:ext cx="335280" cy="375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25" name="Straight Arrow Connector 24">
            <a:extLst>
              <a:ext uri="{FF2B5EF4-FFF2-40B4-BE49-F238E27FC236}">
                <a16:creationId xmlns:a16="http://schemas.microsoft.com/office/drawing/2014/main" id="{CEB4AAFB-5612-2AD4-E45C-02E8714FC2E9}"/>
              </a:ext>
            </a:extLst>
          </p:cNvPr>
          <p:cNvCxnSpPr/>
          <p:nvPr/>
        </p:nvCxnSpPr>
        <p:spPr>
          <a:xfrm flipV="1">
            <a:off x="8438111" y="1744980"/>
            <a:ext cx="0" cy="1412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817F84-9BE9-0318-E028-64764CF6328C}"/>
              </a:ext>
            </a:extLst>
          </p:cNvPr>
          <p:cNvSpPr txBox="1"/>
          <p:nvPr/>
        </p:nvSpPr>
        <p:spPr>
          <a:xfrm>
            <a:off x="7966276" y="5775081"/>
            <a:ext cx="1058025" cy="307777"/>
          </a:xfrm>
          <a:prstGeom prst="rect">
            <a:avLst/>
          </a:prstGeom>
          <a:noFill/>
        </p:spPr>
        <p:txBody>
          <a:bodyPr wrap="square">
            <a:spAutoFit/>
          </a:bodyPr>
          <a:lstStyle/>
          <a:p>
            <a:r>
              <a:rPr lang="es-ES" u="sng" dirty="0">
                <a:solidFill>
                  <a:srgbClr val="FF0000"/>
                </a:solidFill>
              </a:rPr>
              <a:t>OPTION</a:t>
            </a:r>
            <a:r>
              <a:rPr lang="es-ES" dirty="0">
                <a:solidFill>
                  <a:srgbClr val="FF0000"/>
                </a:solidFill>
              </a:rPr>
              <a:t> 2</a:t>
            </a:r>
            <a:endParaRPr lang="en-CY" dirty="0">
              <a:solidFill>
                <a:srgbClr val="FF0000"/>
              </a:solidFill>
            </a:endParaRPr>
          </a:p>
        </p:txBody>
      </p:sp>
      <p:sp>
        <p:nvSpPr>
          <p:cNvPr id="30" name="TextBox 29">
            <a:extLst>
              <a:ext uri="{FF2B5EF4-FFF2-40B4-BE49-F238E27FC236}">
                <a16:creationId xmlns:a16="http://schemas.microsoft.com/office/drawing/2014/main" id="{4A8ED27E-0D76-6085-31E9-CC357682FD2E}"/>
              </a:ext>
            </a:extLst>
          </p:cNvPr>
          <p:cNvSpPr txBox="1"/>
          <p:nvPr/>
        </p:nvSpPr>
        <p:spPr>
          <a:xfrm>
            <a:off x="5734976" y="4823913"/>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1" name="TextBox 30">
            <a:extLst>
              <a:ext uri="{FF2B5EF4-FFF2-40B4-BE49-F238E27FC236}">
                <a16:creationId xmlns:a16="http://schemas.microsoft.com/office/drawing/2014/main" id="{2DD8E4C6-F190-F4E4-2855-6A9EE1114AAE}"/>
              </a:ext>
            </a:extLst>
          </p:cNvPr>
          <p:cNvSpPr txBox="1"/>
          <p:nvPr/>
        </p:nvSpPr>
        <p:spPr>
          <a:xfrm>
            <a:off x="8535372" y="2143323"/>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6" name="Right Brace 5">
            <a:extLst>
              <a:ext uri="{FF2B5EF4-FFF2-40B4-BE49-F238E27FC236}">
                <a16:creationId xmlns:a16="http://schemas.microsoft.com/office/drawing/2014/main" id="{2AA93EB2-2ED8-0F94-DA20-066EC5FF3D0F}"/>
              </a:ext>
            </a:extLst>
          </p:cNvPr>
          <p:cNvSpPr/>
          <p:nvPr/>
        </p:nvSpPr>
        <p:spPr>
          <a:xfrm rot="5400000">
            <a:off x="8307188" y="2217934"/>
            <a:ext cx="282554" cy="690518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8" name="TextBox 7">
            <a:extLst>
              <a:ext uri="{FF2B5EF4-FFF2-40B4-BE49-F238E27FC236}">
                <a16:creationId xmlns:a16="http://schemas.microsoft.com/office/drawing/2014/main" id="{B275B223-FE53-F5F3-550C-F6A6A89411E5}"/>
              </a:ext>
            </a:extLst>
          </p:cNvPr>
          <p:cNvSpPr txBox="1"/>
          <p:nvPr/>
        </p:nvSpPr>
        <p:spPr>
          <a:xfrm>
            <a:off x="838200" y="1922979"/>
            <a:ext cx="3389953" cy="3477875"/>
          </a:xfrm>
          <a:prstGeom prst="rect">
            <a:avLst/>
          </a:prstGeom>
          <a:noFill/>
        </p:spPr>
        <p:txBody>
          <a:bodyPr wrap="square" rtlCol="0">
            <a:spAutoFit/>
          </a:bodyPr>
          <a:lstStyle/>
          <a:p>
            <a:pPr algn="just"/>
            <a:r>
              <a:rPr lang="en-US" sz="2000" dirty="0">
                <a:latin typeface="Arial Narrow" panose="020B0606020202030204" pitchFamily="34" charset="0"/>
              </a:rPr>
              <a:t>To make a phone call through WhatsApp, please first go to the bottom button where it says: </a:t>
            </a:r>
            <a:r>
              <a:rPr lang="en-US" sz="2000" i="1" dirty="0">
                <a:latin typeface="Arial Narrow" panose="020B0606020202030204" pitchFamily="34" charset="0"/>
              </a:rPr>
              <a:t>Calls</a:t>
            </a:r>
            <a:r>
              <a:rPr lang="en-US" sz="2000" dirty="0">
                <a:latin typeface="Arial Narrow" panose="020B0606020202030204" pitchFamily="34" charset="0"/>
              </a:rPr>
              <a:t>. When you are on this screen, please, you will select the phone symbol at the top right of the screen. It will be after this step when you will select from your contacts the person you want to call and that the call will start automatically.</a:t>
            </a:r>
            <a:endParaRPr lang="en-CY" sz="2000" dirty="0">
              <a:latin typeface="Arial Narrow" panose="020B0606020202030204" pitchFamily="34" charset="0"/>
            </a:endParaRPr>
          </a:p>
        </p:txBody>
      </p:sp>
      <p:sp>
        <p:nvSpPr>
          <p:cNvPr id="10" name="Oval 9">
            <a:extLst>
              <a:ext uri="{FF2B5EF4-FFF2-40B4-BE49-F238E27FC236}">
                <a16:creationId xmlns:a16="http://schemas.microsoft.com/office/drawing/2014/main" id="{6D5F3769-459B-F0D3-DC1F-27D64B280AF0}"/>
              </a:ext>
            </a:extLst>
          </p:cNvPr>
          <p:cNvSpPr/>
          <p:nvPr/>
        </p:nvSpPr>
        <p:spPr>
          <a:xfrm>
            <a:off x="6767062" y="1240291"/>
            <a:ext cx="335280" cy="375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1" name="TextBox 10">
            <a:extLst>
              <a:ext uri="{FF2B5EF4-FFF2-40B4-BE49-F238E27FC236}">
                <a16:creationId xmlns:a16="http://schemas.microsoft.com/office/drawing/2014/main" id="{4B3A1E84-9682-9317-9D67-7DE9730478FD}"/>
              </a:ext>
            </a:extLst>
          </p:cNvPr>
          <p:cNvSpPr txBox="1"/>
          <p:nvPr/>
        </p:nvSpPr>
        <p:spPr>
          <a:xfrm>
            <a:off x="6989095" y="1615202"/>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Tree>
    <p:extLst>
      <p:ext uri="{BB962C8B-B14F-4D97-AF65-F5344CB8AC3E}">
        <p14:creationId xmlns:p14="http://schemas.microsoft.com/office/powerpoint/2010/main" val="402398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27</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make phone calls</a:t>
            </a:r>
          </a:p>
        </p:txBody>
      </p:sp>
      <p:pic>
        <p:nvPicPr>
          <p:cNvPr id="9" name="Picture 8">
            <a:extLst>
              <a:ext uri="{FF2B5EF4-FFF2-40B4-BE49-F238E27FC236}">
                <a16:creationId xmlns:a16="http://schemas.microsoft.com/office/drawing/2014/main" id="{81B880C2-6D38-2A8A-B2A3-004DF986A203}"/>
              </a:ext>
            </a:extLst>
          </p:cNvPr>
          <p:cNvPicPr>
            <a:picLocks noChangeAspect="1"/>
          </p:cNvPicPr>
          <p:nvPr/>
        </p:nvPicPr>
        <p:blipFill rotWithShape="1">
          <a:blip r:embed="rId2"/>
          <a:srcRect t="4476"/>
          <a:stretch/>
        </p:blipFill>
        <p:spPr>
          <a:xfrm>
            <a:off x="390306" y="1264897"/>
            <a:ext cx="2066818" cy="4272901"/>
          </a:xfrm>
          <a:prstGeom prst="rect">
            <a:avLst/>
          </a:prstGeom>
        </p:spPr>
      </p:pic>
      <p:pic>
        <p:nvPicPr>
          <p:cNvPr id="13" name="Picture 12">
            <a:extLst>
              <a:ext uri="{FF2B5EF4-FFF2-40B4-BE49-F238E27FC236}">
                <a16:creationId xmlns:a16="http://schemas.microsoft.com/office/drawing/2014/main" id="{46617987-746C-B07D-ADDB-E25A187769F3}"/>
              </a:ext>
            </a:extLst>
          </p:cNvPr>
          <p:cNvPicPr>
            <a:picLocks noChangeAspect="1"/>
          </p:cNvPicPr>
          <p:nvPr/>
        </p:nvPicPr>
        <p:blipFill rotWithShape="1">
          <a:blip r:embed="rId3"/>
          <a:srcRect t="5455"/>
          <a:stretch/>
        </p:blipFill>
        <p:spPr>
          <a:xfrm>
            <a:off x="2674793" y="1308676"/>
            <a:ext cx="2066818" cy="4229124"/>
          </a:xfrm>
          <a:prstGeom prst="rect">
            <a:avLst/>
          </a:prstGeom>
        </p:spPr>
      </p:pic>
      <p:sp>
        <p:nvSpPr>
          <p:cNvPr id="5" name="Oval 4">
            <a:extLst>
              <a:ext uri="{FF2B5EF4-FFF2-40B4-BE49-F238E27FC236}">
                <a16:creationId xmlns:a16="http://schemas.microsoft.com/office/drawing/2014/main" id="{456A847A-013B-E0E0-3455-35B63E6D0221}"/>
              </a:ext>
            </a:extLst>
          </p:cNvPr>
          <p:cNvSpPr/>
          <p:nvPr/>
        </p:nvSpPr>
        <p:spPr>
          <a:xfrm>
            <a:off x="2109676" y="1264799"/>
            <a:ext cx="297734" cy="360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5" name="Picture 14">
            <a:extLst>
              <a:ext uri="{FF2B5EF4-FFF2-40B4-BE49-F238E27FC236}">
                <a16:creationId xmlns:a16="http://schemas.microsoft.com/office/drawing/2014/main" id="{DD260615-2C3D-8C4F-34DB-13E64365C2D7}"/>
              </a:ext>
            </a:extLst>
          </p:cNvPr>
          <p:cNvPicPr>
            <a:picLocks noChangeAspect="1"/>
          </p:cNvPicPr>
          <p:nvPr/>
        </p:nvPicPr>
        <p:blipFill rotWithShape="1">
          <a:blip r:embed="rId4"/>
          <a:srcRect t="4916"/>
          <a:stretch/>
        </p:blipFill>
        <p:spPr>
          <a:xfrm>
            <a:off x="5029946" y="1308675"/>
            <a:ext cx="2055872" cy="4229123"/>
          </a:xfrm>
          <a:prstGeom prst="rect">
            <a:avLst/>
          </a:prstGeom>
        </p:spPr>
      </p:pic>
      <p:pic>
        <p:nvPicPr>
          <p:cNvPr id="21" name="Picture 20">
            <a:extLst>
              <a:ext uri="{FF2B5EF4-FFF2-40B4-BE49-F238E27FC236}">
                <a16:creationId xmlns:a16="http://schemas.microsoft.com/office/drawing/2014/main" id="{2AEA1254-33D5-521C-8919-03662E2B4FEA}"/>
              </a:ext>
            </a:extLst>
          </p:cNvPr>
          <p:cNvPicPr>
            <a:picLocks noChangeAspect="1"/>
          </p:cNvPicPr>
          <p:nvPr/>
        </p:nvPicPr>
        <p:blipFill>
          <a:blip r:embed="rId5"/>
          <a:stretch>
            <a:fillRect/>
          </a:stretch>
        </p:blipFill>
        <p:spPr>
          <a:xfrm>
            <a:off x="7202916" y="1343892"/>
            <a:ext cx="2359072" cy="4193906"/>
          </a:xfrm>
          <a:prstGeom prst="rect">
            <a:avLst/>
          </a:prstGeom>
        </p:spPr>
      </p:pic>
      <p:pic>
        <p:nvPicPr>
          <p:cNvPr id="22" name="Picture 21">
            <a:extLst>
              <a:ext uri="{FF2B5EF4-FFF2-40B4-BE49-F238E27FC236}">
                <a16:creationId xmlns:a16="http://schemas.microsoft.com/office/drawing/2014/main" id="{2A320A4F-16D4-07A4-5DB7-CA6B5BF77097}"/>
              </a:ext>
            </a:extLst>
          </p:cNvPr>
          <p:cNvPicPr>
            <a:picLocks noChangeAspect="1"/>
          </p:cNvPicPr>
          <p:nvPr/>
        </p:nvPicPr>
        <p:blipFill rotWithShape="1">
          <a:blip r:embed="rId3"/>
          <a:srcRect t="5455"/>
          <a:stretch/>
        </p:blipFill>
        <p:spPr>
          <a:xfrm>
            <a:off x="9779656" y="1343892"/>
            <a:ext cx="2049606" cy="4193906"/>
          </a:xfrm>
          <a:prstGeom prst="rect">
            <a:avLst/>
          </a:prstGeom>
        </p:spPr>
      </p:pic>
      <p:sp>
        <p:nvSpPr>
          <p:cNvPr id="23" name="Oval 22">
            <a:extLst>
              <a:ext uri="{FF2B5EF4-FFF2-40B4-BE49-F238E27FC236}">
                <a16:creationId xmlns:a16="http://schemas.microsoft.com/office/drawing/2014/main" id="{D670D339-2A29-7A99-24A0-E95FCF3ADF63}"/>
              </a:ext>
            </a:extLst>
          </p:cNvPr>
          <p:cNvSpPr/>
          <p:nvPr/>
        </p:nvSpPr>
        <p:spPr>
          <a:xfrm>
            <a:off x="5466080" y="5069840"/>
            <a:ext cx="335280" cy="375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25" name="Straight Arrow Connector 24">
            <a:extLst>
              <a:ext uri="{FF2B5EF4-FFF2-40B4-BE49-F238E27FC236}">
                <a16:creationId xmlns:a16="http://schemas.microsoft.com/office/drawing/2014/main" id="{CEB4AAFB-5612-2AD4-E45C-02E8714FC2E9}"/>
              </a:ext>
            </a:extLst>
          </p:cNvPr>
          <p:cNvCxnSpPr/>
          <p:nvPr/>
        </p:nvCxnSpPr>
        <p:spPr>
          <a:xfrm flipV="1">
            <a:off x="8438111" y="1744980"/>
            <a:ext cx="0" cy="1412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BF9FC1C-42C8-2CFB-B337-168018D14B1A}"/>
              </a:ext>
            </a:extLst>
          </p:cNvPr>
          <p:cNvSpPr txBox="1"/>
          <p:nvPr/>
        </p:nvSpPr>
        <p:spPr>
          <a:xfrm>
            <a:off x="2109676" y="5775441"/>
            <a:ext cx="1021433" cy="307777"/>
          </a:xfrm>
          <a:prstGeom prst="rect">
            <a:avLst/>
          </a:prstGeom>
          <a:noFill/>
        </p:spPr>
        <p:txBody>
          <a:bodyPr wrap="none" rtlCol="0">
            <a:spAutoFit/>
          </a:bodyPr>
          <a:lstStyle/>
          <a:p>
            <a:r>
              <a:rPr lang="es-ES" u="sng" dirty="0">
                <a:solidFill>
                  <a:srgbClr val="FF0000"/>
                </a:solidFill>
              </a:rPr>
              <a:t>OPTION</a:t>
            </a:r>
            <a:r>
              <a:rPr lang="es-ES" dirty="0">
                <a:solidFill>
                  <a:srgbClr val="FF0000"/>
                </a:solidFill>
              </a:rPr>
              <a:t> 1</a:t>
            </a:r>
            <a:endParaRPr lang="en-CY" dirty="0">
              <a:solidFill>
                <a:srgbClr val="FF0000"/>
              </a:solidFill>
            </a:endParaRPr>
          </a:p>
        </p:txBody>
      </p:sp>
      <p:sp>
        <p:nvSpPr>
          <p:cNvPr id="28" name="TextBox 27">
            <a:extLst>
              <a:ext uri="{FF2B5EF4-FFF2-40B4-BE49-F238E27FC236}">
                <a16:creationId xmlns:a16="http://schemas.microsoft.com/office/drawing/2014/main" id="{8E817F84-9BE9-0318-E028-64764CF6328C}"/>
              </a:ext>
            </a:extLst>
          </p:cNvPr>
          <p:cNvSpPr txBox="1"/>
          <p:nvPr/>
        </p:nvSpPr>
        <p:spPr>
          <a:xfrm>
            <a:off x="7966276" y="5775081"/>
            <a:ext cx="1058025" cy="307777"/>
          </a:xfrm>
          <a:prstGeom prst="rect">
            <a:avLst/>
          </a:prstGeom>
          <a:noFill/>
        </p:spPr>
        <p:txBody>
          <a:bodyPr wrap="square">
            <a:spAutoFit/>
          </a:bodyPr>
          <a:lstStyle/>
          <a:p>
            <a:r>
              <a:rPr lang="es-ES" u="sng" dirty="0">
                <a:solidFill>
                  <a:srgbClr val="FF0000"/>
                </a:solidFill>
              </a:rPr>
              <a:t>OPTION</a:t>
            </a:r>
            <a:r>
              <a:rPr lang="es-ES" dirty="0">
                <a:solidFill>
                  <a:srgbClr val="FF0000"/>
                </a:solidFill>
              </a:rPr>
              <a:t> 2</a:t>
            </a:r>
            <a:endParaRPr lang="en-CY" dirty="0">
              <a:solidFill>
                <a:srgbClr val="FF0000"/>
              </a:solidFill>
            </a:endParaRPr>
          </a:p>
        </p:txBody>
      </p:sp>
      <p:sp>
        <p:nvSpPr>
          <p:cNvPr id="29" name="TextBox 28">
            <a:extLst>
              <a:ext uri="{FF2B5EF4-FFF2-40B4-BE49-F238E27FC236}">
                <a16:creationId xmlns:a16="http://schemas.microsoft.com/office/drawing/2014/main" id="{144E2A0E-E72B-4BAD-90E4-87FC8EF97B49}"/>
              </a:ext>
            </a:extLst>
          </p:cNvPr>
          <p:cNvSpPr txBox="1"/>
          <p:nvPr/>
        </p:nvSpPr>
        <p:spPr>
          <a:xfrm>
            <a:off x="2345960" y="1061417"/>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0" name="TextBox 29">
            <a:extLst>
              <a:ext uri="{FF2B5EF4-FFF2-40B4-BE49-F238E27FC236}">
                <a16:creationId xmlns:a16="http://schemas.microsoft.com/office/drawing/2014/main" id="{4A8ED27E-0D76-6085-31E9-CC357682FD2E}"/>
              </a:ext>
            </a:extLst>
          </p:cNvPr>
          <p:cNvSpPr txBox="1"/>
          <p:nvPr/>
        </p:nvSpPr>
        <p:spPr>
          <a:xfrm>
            <a:off x="5734976" y="4823913"/>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1" name="TextBox 30">
            <a:extLst>
              <a:ext uri="{FF2B5EF4-FFF2-40B4-BE49-F238E27FC236}">
                <a16:creationId xmlns:a16="http://schemas.microsoft.com/office/drawing/2014/main" id="{2DD8E4C6-F190-F4E4-2855-6A9EE1114AAE}"/>
              </a:ext>
            </a:extLst>
          </p:cNvPr>
          <p:cNvSpPr txBox="1"/>
          <p:nvPr/>
        </p:nvSpPr>
        <p:spPr>
          <a:xfrm>
            <a:off x="8535372" y="2143323"/>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3" name="Right Brace 2">
            <a:extLst>
              <a:ext uri="{FF2B5EF4-FFF2-40B4-BE49-F238E27FC236}">
                <a16:creationId xmlns:a16="http://schemas.microsoft.com/office/drawing/2014/main" id="{F2CDB9EA-0BF3-8207-78AF-5DACF9AE3876}"/>
              </a:ext>
            </a:extLst>
          </p:cNvPr>
          <p:cNvSpPr/>
          <p:nvPr/>
        </p:nvSpPr>
        <p:spPr>
          <a:xfrm rot="5400000">
            <a:off x="2417941" y="3402248"/>
            <a:ext cx="267337" cy="4521334"/>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6" name="Right Brace 5">
            <a:extLst>
              <a:ext uri="{FF2B5EF4-FFF2-40B4-BE49-F238E27FC236}">
                <a16:creationId xmlns:a16="http://schemas.microsoft.com/office/drawing/2014/main" id="{2AA93EB2-2ED8-0F94-DA20-066EC5FF3D0F}"/>
              </a:ext>
            </a:extLst>
          </p:cNvPr>
          <p:cNvSpPr/>
          <p:nvPr/>
        </p:nvSpPr>
        <p:spPr>
          <a:xfrm rot="5400000">
            <a:off x="8307188" y="2217934"/>
            <a:ext cx="282554" cy="6905183"/>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Tree>
    <p:extLst>
      <p:ext uri="{BB962C8B-B14F-4D97-AF65-F5344CB8AC3E}">
        <p14:creationId xmlns:p14="http://schemas.microsoft.com/office/powerpoint/2010/main" val="496348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1CDB66-9A0B-437F-E333-7775402F2BD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28</a:t>
            </a:fld>
            <a:endParaRPr lang="en-US" dirty="0"/>
          </a:p>
        </p:txBody>
      </p:sp>
      <p:sp>
        <p:nvSpPr>
          <p:cNvPr id="2" name="Title 1">
            <a:extLst>
              <a:ext uri="{FF2B5EF4-FFF2-40B4-BE49-F238E27FC236}">
                <a16:creationId xmlns:a16="http://schemas.microsoft.com/office/drawing/2014/main" id="{FC0DDF29-437C-3BBB-A48E-857687FBEECD}"/>
              </a:ext>
            </a:extLst>
          </p:cNvPr>
          <p:cNvSpPr>
            <a:spLocks noGrp="1"/>
          </p:cNvSpPr>
          <p:nvPr>
            <p:ph type="title"/>
          </p:nvPr>
        </p:nvSpPr>
        <p:spPr>
          <a:xfrm>
            <a:off x="838200" y="139457"/>
            <a:ext cx="10515600" cy="1325563"/>
          </a:xfrm>
        </p:spPr>
        <p:txBody>
          <a:bodyPr>
            <a:normAutofit/>
          </a:bodyPr>
          <a:lstStyle/>
          <a:p>
            <a:pPr algn="ctr"/>
            <a:r>
              <a:rPr lang="en-US" dirty="0"/>
              <a:t>WhatsApp – How to make video calls</a:t>
            </a:r>
          </a:p>
        </p:txBody>
      </p:sp>
      <p:pic>
        <p:nvPicPr>
          <p:cNvPr id="3" name="Picture 2">
            <a:extLst>
              <a:ext uri="{FF2B5EF4-FFF2-40B4-BE49-F238E27FC236}">
                <a16:creationId xmlns:a16="http://schemas.microsoft.com/office/drawing/2014/main" id="{7F3C28F4-0B5A-A4DB-D8C9-779F110265A4}"/>
              </a:ext>
            </a:extLst>
          </p:cNvPr>
          <p:cNvPicPr>
            <a:picLocks noChangeAspect="1"/>
          </p:cNvPicPr>
          <p:nvPr/>
        </p:nvPicPr>
        <p:blipFill rotWithShape="1">
          <a:blip r:embed="rId2"/>
          <a:srcRect t="4476"/>
          <a:stretch/>
        </p:blipFill>
        <p:spPr>
          <a:xfrm>
            <a:off x="4724400" y="1125485"/>
            <a:ext cx="2507595" cy="5184155"/>
          </a:xfrm>
          <a:prstGeom prst="rect">
            <a:avLst/>
          </a:prstGeom>
        </p:spPr>
      </p:pic>
      <p:sp>
        <p:nvSpPr>
          <p:cNvPr id="5" name="Oval 4">
            <a:extLst>
              <a:ext uri="{FF2B5EF4-FFF2-40B4-BE49-F238E27FC236}">
                <a16:creationId xmlns:a16="http://schemas.microsoft.com/office/drawing/2014/main" id="{456A847A-013B-E0E0-3455-35B63E6D0221}"/>
              </a:ext>
            </a:extLst>
          </p:cNvPr>
          <p:cNvSpPr/>
          <p:nvPr/>
        </p:nvSpPr>
        <p:spPr>
          <a:xfrm>
            <a:off x="6534316" y="1125485"/>
            <a:ext cx="297734" cy="3602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7" name="Picture 6">
            <a:extLst>
              <a:ext uri="{FF2B5EF4-FFF2-40B4-BE49-F238E27FC236}">
                <a16:creationId xmlns:a16="http://schemas.microsoft.com/office/drawing/2014/main" id="{277023C9-98AC-5341-4B4A-5B6A19571B38}"/>
              </a:ext>
            </a:extLst>
          </p:cNvPr>
          <p:cNvPicPr>
            <a:picLocks noChangeAspect="1"/>
          </p:cNvPicPr>
          <p:nvPr/>
        </p:nvPicPr>
        <p:blipFill rotWithShape="1">
          <a:blip r:embed="rId3"/>
          <a:srcRect t="4588"/>
          <a:stretch/>
        </p:blipFill>
        <p:spPr>
          <a:xfrm>
            <a:off x="7750081" y="1125486"/>
            <a:ext cx="2510544" cy="5184155"/>
          </a:xfrm>
          <a:prstGeom prst="rect">
            <a:avLst/>
          </a:prstGeom>
        </p:spPr>
      </p:pic>
      <p:sp>
        <p:nvSpPr>
          <p:cNvPr id="6" name="TextBox 5">
            <a:extLst>
              <a:ext uri="{FF2B5EF4-FFF2-40B4-BE49-F238E27FC236}">
                <a16:creationId xmlns:a16="http://schemas.microsoft.com/office/drawing/2014/main" id="{EDEC760C-2AA1-FFD9-94EC-909BF14DC53E}"/>
              </a:ext>
            </a:extLst>
          </p:cNvPr>
          <p:cNvSpPr txBox="1"/>
          <p:nvPr/>
        </p:nvSpPr>
        <p:spPr>
          <a:xfrm>
            <a:off x="6747970" y="146502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cxnSp>
        <p:nvCxnSpPr>
          <p:cNvPr id="8" name="Straight Arrow Connector 7">
            <a:extLst>
              <a:ext uri="{FF2B5EF4-FFF2-40B4-BE49-F238E27FC236}">
                <a16:creationId xmlns:a16="http://schemas.microsoft.com/office/drawing/2014/main" id="{0B14031B-6B9A-18C7-58B0-2774083B721A}"/>
              </a:ext>
            </a:extLst>
          </p:cNvPr>
          <p:cNvCxnSpPr>
            <a:cxnSpLocks/>
          </p:cNvCxnSpPr>
          <p:nvPr/>
        </p:nvCxnSpPr>
        <p:spPr>
          <a:xfrm flipH="1">
            <a:off x="9975965" y="3275764"/>
            <a:ext cx="110074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0370BEF-B67D-2638-6BE1-E336F1D4AA64}"/>
              </a:ext>
            </a:extLst>
          </p:cNvPr>
          <p:cNvSpPr txBox="1"/>
          <p:nvPr/>
        </p:nvSpPr>
        <p:spPr>
          <a:xfrm>
            <a:off x="11076709" y="3094262"/>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9" name="TextBox 8">
            <a:extLst>
              <a:ext uri="{FF2B5EF4-FFF2-40B4-BE49-F238E27FC236}">
                <a16:creationId xmlns:a16="http://schemas.microsoft.com/office/drawing/2014/main" id="{453324C6-D929-BA79-F346-DC1C410DD34E}"/>
              </a:ext>
            </a:extLst>
          </p:cNvPr>
          <p:cNvSpPr txBox="1"/>
          <p:nvPr/>
        </p:nvSpPr>
        <p:spPr>
          <a:xfrm>
            <a:off x="438138" y="2124766"/>
            <a:ext cx="3768176" cy="2554545"/>
          </a:xfrm>
          <a:prstGeom prst="rect">
            <a:avLst/>
          </a:prstGeom>
          <a:noFill/>
        </p:spPr>
        <p:txBody>
          <a:bodyPr wrap="square" rtlCol="0">
            <a:spAutoFit/>
          </a:bodyPr>
          <a:lstStyle/>
          <a:p>
            <a:pPr algn="just"/>
            <a:r>
              <a:rPr lang="en-US" sz="2000" dirty="0">
                <a:latin typeface="Arial Narrow" panose="020B0606020202030204" pitchFamily="34" charset="0"/>
              </a:rPr>
              <a:t>To make a video call through </a:t>
            </a:r>
            <a:r>
              <a:rPr lang="en-US" sz="2000" i="1" dirty="0">
                <a:latin typeface="Arial Narrow" panose="020B0606020202030204" pitchFamily="34" charset="0"/>
              </a:rPr>
              <a:t>WhatsApp</a:t>
            </a:r>
            <a:r>
              <a:rPr lang="en-US" sz="2000" dirty="0">
                <a:latin typeface="Arial Narrow" panose="020B0606020202030204" pitchFamily="34" charset="0"/>
              </a:rPr>
              <a:t>, please first select the chat of the person you want to send it to. Once you have selected the person you want to make a video call with, click on the camera symbol (at the top right of the screen). Following this, the video call will start automatically. </a:t>
            </a:r>
            <a:endParaRPr lang="en-CY" sz="2000" dirty="0">
              <a:latin typeface="Arial Narrow" panose="020B0606020202030204" pitchFamily="34" charset="0"/>
            </a:endParaRPr>
          </a:p>
        </p:txBody>
      </p:sp>
    </p:spTree>
    <p:extLst>
      <p:ext uri="{BB962C8B-B14F-4D97-AF65-F5344CB8AC3E}">
        <p14:creationId xmlns:p14="http://schemas.microsoft.com/office/powerpoint/2010/main" val="2984711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0DF9BD-0847-B73F-45AE-1589E8FA159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a:t>
            </a:fld>
            <a:endParaRPr lang="en-US" dirty="0"/>
          </a:p>
        </p:txBody>
      </p:sp>
      <p:sp>
        <p:nvSpPr>
          <p:cNvPr id="6" name="Rectangle 5">
            <a:extLst>
              <a:ext uri="{FF2B5EF4-FFF2-40B4-BE49-F238E27FC236}">
                <a16:creationId xmlns:a16="http://schemas.microsoft.com/office/drawing/2014/main" id="{FAB6E9D7-23BE-657E-D8C0-5BDDB0CE14F6}"/>
              </a:ext>
            </a:extLst>
          </p:cNvPr>
          <p:cNvSpPr/>
          <p:nvPr/>
        </p:nvSpPr>
        <p:spPr>
          <a:xfrm>
            <a:off x="0" y="0"/>
            <a:ext cx="12192000" cy="1320800"/>
          </a:xfrm>
          <a:prstGeom prst="rect">
            <a:avLst/>
          </a:prstGeom>
          <a:gradFill>
            <a:gsLst>
              <a:gs pos="9000">
                <a:srgbClr val="3A9BDC"/>
              </a:gs>
              <a:gs pos="59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Google Shape;93;p1">
            <a:extLst>
              <a:ext uri="{FF2B5EF4-FFF2-40B4-BE49-F238E27FC236}">
                <a16:creationId xmlns:a16="http://schemas.microsoft.com/office/drawing/2014/main" id="{300127D8-6399-CF7F-2388-9CE0C85A57B5}"/>
              </a:ext>
            </a:extLst>
          </p:cNvPr>
          <p:cNvSpPr txBox="1">
            <a:spLocks/>
          </p:cNvSpPr>
          <p:nvPr/>
        </p:nvSpPr>
        <p:spPr>
          <a:xfrm>
            <a:off x="1722779" y="923200"/>
            <a:ext cx="9144000"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6000"/>
              <a:buFont typeface="Candara"/>
              <a:buNone/>
            </a:pPr>
            <a:r>
              <a:rPr lang="en-US" b="1" dirty="0">
                <a:solidFill>
                  <a:srgbClr val="3A9BDC"/>
                </a:solidFill>
                <a:latin typeface="Gadugi" panose="020B0502040204020203" pitchFamily="34" charset="0"/>
                <a:ea typeface="Gadugi" panose="020B0502040204020203" pitchFamily="34" charset="0"/>
                <a:cs typeface="Candara"/>
                <a:sym typeface="Candara"/>
              </a:rPr>
              <a:t>Project Aims:</a:t>
            </a:r>
          </a:p>
        </p:txBody>
      </p:sp>
      <p:sp>
        <p:nvSpPr>
          <p:cNvPr id="2" name="Google Shape;105;p2">
            <a:extLst>
              <a:ext uri="{FF2B5EF4-FFF2-40B4-BE49-F238E27FC236}">
                <a16:creationId xmlns:a16="http://schemas.microsoft.com/office/drawing/2014/main" id="{D5E19728-F4FE-BBF1-E57A-C80AFEAF970F}"/>
              </a:ext>
            </a:extLst>
          </p:cNvPr>
          <p:cNvSpPr txBox="1">
            <a:spLocks noGrp="1"/>
          </p:cNvSpPr>
          <p:nvPr>
            <p:ph type="body" idx="1"/>
          </p:nvPr>
        </p:nvSpPr>
        <p:spPr>
          <a:xfrm>
            <a:off x="4605322" y="1963635"/>
            <a:ext cx="6603999" cy="4064073"/>
          </a:xfrm>
          <a:prstGeom prst="rect">
            <a:avLst/>
          </a:prstGeom>
          <a:noFill/>
          <a:ln>
            <a:noFill/>
          </a:ln>
        </p:spPr>
        <p:txBody>
          <a:bodyPr spcFirstLastPara="1" wrap="square" lIns="91425" tIns="45700" rIns="91425" bIns="45700" anchor="t" anchorCtr="0">
            <a:noAutofit/>
          </a:bodyPr>
          <a:lstStyle/>
          <a:p>
            <a:pPr marL="0" lvl="0" indent="0" algn="just" rtl="0">
              <a:lnSpc>
                <a:spcPct val="120000"/>
              </a:lnSpc>
              <a:spcBef>
                <a:spcPts val="0"/>
              </a:spcBef>
              <a:spcAft>
                <a:spcPts val="0"/>
              </a:spcAft>
              <a:buClr>
                <a:schemeClr val="dk1"/>
              </a:buClr>
              <a:buSzPts val="2200"/>
              <a:buNone/>
            </a:pPr>
            <a:r>
              <a:rPr lang="en-US" sz="1600" dirty="0">
                <a:latin typeface="Arial Narrow" panose="020B0606020202030204" pitchFamily="34" charset="0"/>
                <a:ea typeface="Gadugi" panose="020B0502040204020203" pitchFamily="34" charset="0"/>
                <a:cs typeface="Candara"/>
                <a:sym typeface="Candara"/>
              </a:rPr>
              <a:t>The </a:t>
            </a:r>
            <a:r>
              <a:rPr lang="en-US" sz="1600" dirty="0" err="1">
                <a:latin typeface="Arial Narrow" panose="020B0606020202030204" pitchFamily="34" charset="0"/>
                <a:ea typeface="Gadugi" panose="020B0502040204020203" pitchFamily="34" charset="0"/>
                <a:cs typeface="Candara"/>
                <a:sym typeface="Candara"/>
              </a:rPr>
              <a:t>inDigital</a:t>
            </a:r>
            <a:r>
              <a:rPr lang="en-US" sz="1600" dirty="0">
                <a:latin typeface="Arial Narrow" panose="020B0606020202030204" pitchFamily="34" charset="0"/>
                <a:ea typeface="Gadugi" panose="020B0502040204020203" pitchFamily="34" charset="0"/>
                <a:cs typeface="Candara"/>
                <a:sym typeface="Candara"/>
              </a:rPr>
              <a:t> project </a:t>
            </a:r>
            <a:r>
              <a:rPr lang="en-CY" sz="1600" dirty="0">
                <a:latin typeface="Arial Narrow" panose="020B0606020202030204" pitchFamily="34" charset="0"/>
                <a:ea typeface="Gadugi" panose="020B0502040204020203" pitchFamily="34" charset="0"/>
                <a:cs typeface="Candara"/>
                <a:sym typeface="Candara"/>
              </a:rPr>
              <a:t>aims </a:t>
            </a:r>
            <a:r>
              <a:rPr lang="en-US" sz="1600" dirty="0">
                <a:latin typeface="Arial Narrow" panose="020B0606020202030204" pitchFamily="34" charset="0"/>
                <a:ea typeface="Gadugi" panose="020B0502040204020203" pitchFamily="34" charset="0"/>
                <a:cs typeface="Candara"/>
                <a:sym typeface="Candara"/>
              </a:rPr>
              <a:t>at:</a:t>
            </a:r>
          </a:p>
          <a:p>
            <a:pPr marL="0" lvl="0" indent="0" algn="just" rtl="0">
              <a:lnSpc>
                <a:spcPct val="120000"/>
              </a:lnSpc>
              <a:spcBef>
                <a:spcPts val="0"/>
              </a:spcBef>
              <a:spcAft>
                <a:spcPts val="0"/>
              </a:spcAft>
              <a:buClr>
                <a:schemeClr val="dk1"/>
              </a:buClr>
              <a:buSzPts val="2200"/>
              <a:buNone/>
            </a:pPr>
            <a:endParaRPr lang="en-US" sz="1600" dirty="0">
              <a:latin typeface="Arial Narrow" panose="020B0606020202030204" pitchFamily="34" charset="0"/>
              <a:ea typeface="Gadugi" panose="020B0502040204020203" pitchFamily="34" charset="0"/>
              <a:cs typeface="Candara"/>
              <a:sym typeface="Candara"/>
            </a:endParaRPr>
          </a:p>
          <a:p>
            <a:pPr lvl="0" indent="-457200" algn="just" rtl="0">
              <a:lnSpc>
                <a:spcPct val="120000"/>
              </a:lnSpc>
              <a:spcBef>
                <a:spcPts val="0"/>
              </a:spcBef>
              <a:spcAft>
                <a:spcPts val="0"/>
              </a:spcAft>
              <a:buClr>
                <a:schemeClr val="dk1"/>
              </a:buClr>
              <a:buSzPct val="109000"/>
              <a:buFont typeface="Wingdings" panose="05000000000000000000" pitchFamily="2" charset="2"/>
              <a:buChar char="§"/>
            </a:pPr>
            <a:r>
              <a:rPr lang="en-US" sz="1600" dirty="0">
                <a:latin typeface="Arial Narrow" panose="020B0606020202030204" pitchFamily="34" charset="0"/>
                <a:ea typeface="Gadugi" panose="020B0502040204020203" pitchFamily="34" charset="0"/>
                <a:cs typeface="Candara"/>
                <a:sym typeface="Candara"/>
              </a:rPr>
              <a:t>Improving the skills of trainers, mentors, training organizations and NGOs to provide training to target groups, without digital skills and at risk in the </a:t>
            </a:r>
            <a:r>
              <a:rPr lang="en-US" sz="1600" dirty="0" err="1">
                <a:latin typeface="Arial Narrow" panose="020B0606020202030204" pitchFamily="34" charset="0"/>
                <a:ea typeface="Gadugi" panose="020B0502040204020203" pitchFamily="34" charset="0"/>
                <a:cs typeface="Candara"/>
                <a:sym typeface="Candara"/>
              </a:rPr>
              <a:t>labo</a:t>
            </a:r>
            <a:r>
              <a:rPr lang="en-CY" sz="1600" dirty="0">
                <a:latin typeface="Arial Narrow" panose="020B0606020202030204" pitchFamily="34" charset="0"/>
                <a:ea typeface="Gadugi" panose="020B0502040204020203" pitchFamily="34" charset="0"/>
                <a:cs typeface="Candara"/>
                <a:sym typeface="Candara"/>
              </a:rPr>
              <a:t>u</a:t>
            </a:r>
            <a:r>
              <a:rPr lang="en-US" sz="1600" dirty="0">
                <a:latin typeface="Arial Narrow" panose="020B0606020202030204" pitchFamily="34" charset="0"/>
                <a:ea typeface="Gadugi" panose="020B0502040204020203" pitchFamily="34" charset="0"/>
                <a:cs typeface="Candara"/>
                <a:sym typeface="Candara"/>
              </a:rPr>
              <a:t>r market, including – the unemployed, people without digital skills, and youth out of education and employment;</a:t>
            </a:r>
          </a:p>
          <a:p>
            <a:pPr lvl="0" indent="-457200" algn="just" rtl="0">
              <a:lnSpc>
                <a:spcPct val="120000"/>
              </a:lnSpc>
              <a:spcBef>
                <a:spcPts val="0"/>
              </a:spcBef>
              <a:spcAft>
                <a:spcPts val="0"/>
              </a:spcAft>
              <a:buClr>
                <a:schemeClr val="dk1"/>
              </a:buClr>
              <a:buSzPct val="109000"/>
              <a:buFont typeface="Wingdings" panose="05000000000000000000" pitchFamily="2" charset="2"/>
              <a:buChar char="§"/>
            </a:pPr>
            <a:r>
              <a:rPr lang="en-US" sz="1600" dirty="0">
                <a:latin typeface="Arial Narrow" panose="020B0606020202030204" pitchFamily="34" charset="0"/>
                <a:ea typeface="Gadugi" panose="020B0502040204020203" pitchFamily="34" charset="0"/>
                <a:cs typeface="Candara"/>
                <a:sym typeface="Candara"/>
              </a:rPr>
              <a:t>Increasing curricula’ flexibility for training on basic key competencies, by introducing digital tools, self-assessment methodology, and practical and game techniques to support specific target groups.</a:t>
            </a:r>
          </a:p>
          <a:p>
            <a:pPr lvl="0" indent="-457200" algn="just" rtl="0">
              <a:lnSpc>
                <a:spcPct val="120000"/>
              </a:lnSpc>
              <a:spcBef>
                <a:spcPts val="0"/>
              </a:spcBef>
              <a:spcAft>
                <a:spcPts val="0"/>
              </a:spcAft>
              <a:buClr>
                <a:schemeClr val="dk1"/>
              </a:buClr>
              <a:buSzPts val="2200"/>
              <a:buFont typeface="Wingdings" panose="05000000000000000000" pitchFamily="2" charset="2"/>
              <a:buChar char="§"/>
            </a:pPr>
            <a:r>
              <a:rPr lang="en-US" sz="1600" dirty="0">
                <a:latin typeface="Arial Narrow" panose="020B0606020202030204" pitchFamily="34" charset="0"/>
                <a:ea typeface="Gadugi" panose="020B0502040204020203" pitchFamily="34" charset="0"/>
                <a:cs typeface="Candara"/>
                <a:sym typeface="Candara"/>
              </a:rPr>
              <a:t>Increasing the employability of VET learners facing global challenges related to digital transformation.</a:t>
            </a:r>
          </a:p>
          <a:p>
            <a:pPr lvl="0" indent="-457200" algn="just" rtl="0">
              <a:lnSpc>
                <a:spcPct val="120000"/>
              </a:lnSpc>
              <a:spcBef>
                <a:spcPts val="0"/>
              </a:spcBef>
              <a:spcAft>
                <a:spcPts val="0"/>
              </a:spcAft>
              <a:buClr>
                <a:schemeClr val="dk1"/>
              </a:buClr>
              <a:buSzPts val="2200"/>
              <a:buFont typeface="Wingdings" panose="05000000000000000000" pitchFamily="2" charset="2"/>
              <a:buChar char="§"/>
            </a:pPr>
            <a:r>
              <a:rPr lang="en-US" sz="1600" dirty="0">
                <a:latin typeface="Arial Narrow" panose="020B0606020202030204" pitchFamily="34" charset="0"/>
                <a:ea typeface="Gadugi" panose="020B0502040204020203" pitchFamily="34" charset="0"/>
                <a:cs typeface="Candara"/>
                <a:sym typeface="Candara"/>
              </a:rPr>
              <a:t>Encouraging interaction between educational organizations, trainers, mentors, and NGOs to benefit learners and increase the attractiveness of VET.</a:t>
            </a:r>
          </a:p>
          <a:p>
            <a:pPr marL="0" lvl="0" indent="0" algn="just" rtl="0">
              <a:lnSpc>
                <a:spcPct val="120000"/>
              </a:lnSpc>
              <a:spcBef>
                <a:spcPts val="0"/>
              </a:spcBef>
              <a:spcAft>
                <a:spcPts val="0"/>
              </a:spcAft>
              <a:buClr>
                <a:schemeClr val="dk1"/>
              </a:buClr>
              <a:buSzPts val="2200"/>
              <a:buNone/>
            </a:pPr>
            <a:endParaRPr lang="en-US" sz="1600" dirty="0">
              <a:latin typeface="Arial Narrow" panose="020B0606020202030204" pitchFamily="34" charset="0"/>
              <a:ea typeface="Gadugi" panose="020B0502040204020203" pitchFamily="34" charset="0"/>
              <a:cs typeface="Candara"/>
              <a:sym typeface="Candara"/>
            </a:endParaRPr>
          </a:p>
        </p:txBody>
      </p:sp>
      <p:pic>
        <p:nvPicPr>
          <p:cNvPr id="5" name="Picture 4">
            <a:extLst>
              <a:ext uri="{FF2B5EF4-FFF2-40B4-BE49-F238E27FC236}">
                <a16:creationId xmlns:a16="http://schemas.microsoft.com/office/drawing/2014/main" id="{BE7209E4-945B-32EC-E718-4AEE960225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679" y="1453864"/>
            <a:ext cx="3049498" cy="4573844"/>
          </a:xfrm>
          <a:prstGeom prst="rect">
            <a:avLst/>
          </a:prstGeom>
        </p:spPr>
      </p:pic>
    </p:spTree>
    <p:extLst>
      <p:ext uri="{BB962C8B-B14F-4D97-AF65-F5344CB8AC3E}">
        <p14:creationId xmlns:p14="http://schemas.microsoft.com/office/powerpoint/2010/main" val="11948184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29</a:t>
            </a:fld>
            <a:endParaRPr lang="en-US" dirty="0"/>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6" name="Text Placeholder 4">
            <a:extLst>
              <a:ext uri="{FF2B5EF4-FFF2-40B4-BE49-F238E27FC236}">
                <a16:creationId xmlns:a16="http://schemas.microsoft.com/office/drawing/2014/main" id="{3CB094F6-E80E-A508-7326-C52676E933F6}"/>
              </a:ext>
            </a:extLst>
          </p:cNvPr>
          <p:cNvSpPr>
            <a:spLocks noGrp="1"/>
          </p:cNvSpPr>
          <p:nvPr>
            <p:ph type="body" idx="1"/>
          </p:nvPr>
        </p:nvSpPr>
        <p:spPr>
          <a:xfrm>
            <a:off x="6267450" y="1840210"/>
            <a:ext cx="5372100" cy="4099687"/>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Messenger?</a:t>
            </a:r>
            <a:endParaRPr lang="es-ES" sz="2000" b="1" dirty="0">
              <a:solidFill>
                <a:srgbClr val="666666"/>
              </a:solidFill>
              <a:latin typeface="Arial Narrow" panose="020B0606020202030204" pitchFamily="34" charset="0"/>
            </a:endParaRPr>
          </a:p>
          <a:p>
            <a:pPr marL="114300" indent="0" algn="just">
              <a:buNone/>
            </a:pPr>
            <a:r>
              <a:rPr lang="es-ES" sz="2000" dirty="0">
                <a:solidFill>
                  <a:schemeClr val="tx1"/>
                </a:solidFill>
                <a:latin typeface="Arial Narrow" panose="020B0606020202030204" pitchFamily="34" charset="0"/>
              </a:rPr>
              <a:t>As </a:t>
            </a:r>
            <a:r>
              <a:rPr lang="es-ES" sz="2000" dirty="0" err="1">
                <a:solidFill>
                  <a:schemeClr val="tx1"/>
                </a:solidFill>
                <a:latin typeface="Arial Narrow" panose="020B0606020202030204" pitchFamily="34" charset="0"/>
              </a:rPr>
              <a:t>mentioned</a:t>
            </a:r>
            <a:r>
              <a:rPr lang="es-ES" sz="2000" dirty="0">
                <a:solidFill>
                  <a:schemeClr val="tx1"/>
                </a:solidFill>
                <a:latin typeface="Arial Narrow" panose="020B0606020202030204" pitchFamily="34" charset="0"/>
              </a:rPr>
              <a:t> in </a:t>
            </a:r>
            <a:r>
              <a:rPr lang="en-CY" sz="2000" dirty="0">
                <a:solidFill>
                  <a:schemeClr val="tx1"/>
                </a:solidFill>
                <a:latin typeface="Arial Narrow" panose="020B0606020202030204" pitchFamily="34" charset="0"/>
              </a:rPr>
              <a:t> the </a:t>
            </a:r>
            <a:r>
              <a:rPr lang="es-ES" sz="2000" dirty="0">
                <a:solidFill>
                  <a:schemeClr val="tx1"/>
                </a:solidFill>
                <a:latin typeface="Arial Narrow" panose="020B0606020202030204" pitchFamily="34" charset="0"/>
              </a:rPr>
              <a:t>Webwise.ie </a:t>
            </a:r>
            <a:r>
              <a:rPr lang="es-ES" sz="2000" dirty="0" err="1">
                <a:solidFill>
                  <a:schemeClr val="tx1"/>
                </a:solidFill>
                <a:latin typeface="Arial Narrow" panose="020B0606020202030204" pitchFamily="34" charset="0"/>
              </a:rPr>
              <a:t>webpage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n.d</a:t>
            </a:r>
            <a:r>
              <a:rPr lang="es-ES" sz="2000" dirty="0">
                <a:solidFill>
                  <a:schemeClr val="tx1"/>
                </a:solidFill>
                <a:latin typeface="Arial Narrow" panose="020B0606020202030204" pitchFamily="34" charset="0"/>
              </a:rPr>
              <a:t>.) Messenger </a:t>
            </a:r>
            <a:r>
              <a:rPr lang="es-ES" sz="2000" dirty="0" err="1">
                <a:solidFill>
                  <a:schemeClr val="tx1"/>
                </a:solidFill>
                <a:latin typeface="Arial Narrow" panose="020B0606020202030204" pitchFamily="34" charset="0"/>
              </a:rPr>
              <a:t>is</a:t>
            </a:r>
            <a:r>
              <a:rPr lang="es-ES" sz="2000" dirty="0">
                <a:solidFill>
                  <a:schemeClr val="tx1"/>
                </a:solidFill>
                <a:latin typeface="Arial Narrow" panose="020B0606020202030204" pitchFamily="34" charset="0"/>
              </a:rPr>
              <a:t> a free </a:t>
            </a:r>
            <a:r>
              <a:rPr lang="es-ES" sz="2000" dirty="0" err="1">
                <a:solidFill>
                  <a:schemeClr val="tx1"/>
                </a:solidFill>
                <a:latin typeface="Arial Narrow" panose="020B0606020202030204" pitchFamily="34" charset="0"/>
              </a:rPr>
              <a:t>mobile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messaging</a:t>
            </a:r>
            <a:r>
              <a:rPr lang="es-ES" sz="2000" dirty="0">
                <a:solidFill>
                  <a:schemeClr val="tx1"/>
                </a:solidFill>
                <a:latin typeface="Arial Narrow" panose="020B0606020202030204" pitchFamily="34" charset="0"/>
              </a:rPr>
              <a:t> app </a:t>
            </a:r>
            <a:r>
              <a:rPr lang="es-ES" sz="2000" dirty="0" err="1">
                <a:solidFill>
                  <a:schemeClr val="tx1"/>
                </a:solidFill>
                <a:latin typeface="Arial Narrow" panose="020B0606020202030204" pitchFamily="34" charset="0"/>
              </a:rPr>
              <a:t>by</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means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of</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which</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people</a:t>
            </a:r>
            <a:r>
              <a:rPr lang="es-ES" sz="2000" dirty="0">
                <a:solidFill>
                  <a:schemeClr val="tx1"/>
                </a:solidFill>
                <a:latin typeface="Arial Narrow" panose="020B0606020202030204" pitchFamily="34" charset="0"/>
              </a:rPr>
              <a:t> can </a:t>
            </a:r>
            <a:r>
              <a:rPr lang="es-ES" sz="2000" dirty="0" err="1">
                <a:solidFill>
                  <a:schemeClr val="tx1"/>
                </a:solidFill>
                <a:latin typeface="Arial Narrow" panose="020B0606020202030204" pitchFamily="34" charset="0"/>
              </a:rPr>
              <a:t>send</a:t>
            </a:r>
            <a:r>
              <a:rPr lang="es-ES" sz="2000" dirty="0">
                <a:solidFill>
                  <a:schemeClr val="tx1"/>
                </a:solidFill>
                <a:latin typeface="Arial Narrow" panose="020B0606020202030204" pitchFamily="34" charset="0"/>
              </a:rPr>
              <a:t> </a:t>
            </a:r>
            <a:r>
              <a:rPr lang="en-US" sz="2000" b="0" i="0" dirty="0">
                <a:solidFill>
                  <a:srgbClr val="000000"/>
                </a:solidFill>
                <a:effectLst/>
                <a:latin typeface="Arial Narrow" panose="020B0606020202030204" pitchFamily="34" charset="0"/>
              </a:rPr>
              <a:t>instant messages, share photos, videos, audio </a:t>
            </a:r>
            <a:r>
              <a:rPr lang="en-US" sz="2000" dirty="0">
                <a:solidFill>
                  <a:srgbClr val="000000"/>
                </a:solidFill>
                <a:latin typeface="Arial Narrow" panose="020B0606020202030204" pitchFamily="34" charset="0"/>
              </a:rPr>
              <a:t>recordings and enables the creation of group </a:t>
            </a:r>
            <a:r>
              <a:rPr lang="en-US" sz="2000" b="0" i="0" dirty="0">
                <a:solidFill>
                  <a:srgbClr val="000000"/>
                </a:solidFill>
                <a:effectLst/>
                <a:latin typeface="Arial Narrow" panose="020B0606020202030204" pitchFamily="34" charset="0"/>
              </a:rPr>
              <a:t>chats.</a:t>
            </a:r>
            <a:r>
              <a:rPr lang="es-ES" sz="2000" dirty="0">
                <a:solidFill>
                  <a:schemeClr val="tx1"/>
                </a:solidFill>
                <a:latin typeface="Arial Narrow" panose="020B0606020202030204" pitchFamily="34" charset="0"/>
              </a:rPr>
              <a:t> </a:t>
            </a:r>
          </a:p>
          <a:p>
            <a:pPr marL="114300" indent="0" algn="just">
              <a:buNone/>
            </a:pPr>
            <a:endParaRPr lang="es-ES" sz="2000" dirty="0">
              <a:solidFill>
                <a:schemeClr val="tx1"/>
              </a:solidFill>
              <a:latin typeface="Arial Narrow" panose="020B0606020202030204" pitchFamily="34" charset="0"/>
            </a:endParaRPr>
          </a:p>
          <a:p>
            <a:pPr marL="114300" indent="0" algn="just">
              <a:buNone/>
            </a:pPr>
            <a:r>
              <a:rPr lang="es-ES" sz="2000" dirty="0">
                <a:solidFill>
                  <a:schemeClr val="tx1"/>
                </a:solidFill>
                <a:latin typeface="Arial Narrow" panose="020B0606020202030204" pitchFamily="34" charset="0"/>
              </a:rPr>
              <a:t>However, </a:t>
            </a:r>
            <a:r>
              <a:rPr lang="es-ES" sz="2000" dirty="0" err="1">
                <a:solidFill>
                  <a:schemeClr val="tx1"/>
                </a:solidFill>
                <a:latin typeface="Arial Narrow" panose="020B0606020202030204" pitchFamily="34" charset="0"/>
              </a:rPr>
              <a:t>how</a:t>
            </a:r>
            <a:r>
              <a:rPr lang="es-ES" sz="2000" dirty="0">
                <a:solidFill>
                  <a:schemeClr val="tx1"/>
                </a:solidFill>
                <a:latin typeface="Arial Narrow" panose="020B0606020202030204" pitchFamily="34" charset="0"/>
              </a:rPr>
              <a:t> can I </a:t>
            </a:r>
            <a:r>
              <a:rPr lang="es-ES" sz="2000" dirty="0" err="1">
                <a:solidFill>
                  <a:schemeClr val="tx1"/>
                </a:solidFill>
                <a:latin typeface="Arial Narrow" panose="020B0606020202030204" pitchFamily="34" charset="0"/>
              </a:rPr>
              <a:t>send</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messages</a:t>
            </a:r>
            <a:r>
              <a:rPr lang="es-ES" sz="2000" dirty="0">
                <a:solidFill>
                  <a:schemeClr val="tx1"/>
                </a:solidFill>
                <a:latin typeface="Arial Narrow" panose="020B0606020202030204" pitchFamily="34" charset="0"/>
              </a:rPr>
              <a:t> and </a:t>
            </a:r>
            <a:r>
              <a:rPr lang="es-ES" sz="2000" dirty="0" err="1">
                <a:solidFill>
                  <a:schemeClr val="tx1"/>
                </a:solidFill>
                <a:latin typeface="Arial Narrow" panose="020B0606020202030204" pitchFamily="34" charset="0"/>
              </a:rPr>
              <a:t>attachments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Take</a:t>
            </a:r>
            <a:r>
              <a:rPr lang="es-ES" sz="2000" dirty="0">
                <a:solidFill>
                  <a:schemeClr val="tx1"/>
                </a:solidFill>
                <a:latin typeface="Arial Narrow" panose="020B0606020202030204" pitchFamily="34" charset="0"/>
              </a:rPr>
              <a:t> a look at </a:t>
            </a:r>
            <a:r>
              <a:rPr lang="es-ES" sz="2000" dirty="0" err="1">
                <a:solidFill>
                  <a:schemeClr val="tx1"/>
                </a:solidFill>
                <a:latin typeface="Arial Narrow" panose="020B0606020202030204" pitchFamily="34" charset="0"/>
              </a:rPr>
              <a:t>the</a:t>
            </a:r>
            <a:r>
              <a:rPr lang="es-ES" sz="2000" dirty="0">
                <a:solidFill>
                  <a:schemeClr val="tx1"/>
                </a:solidFill>
                <a:latin typeface="Arial Narrow" panose="020B0606020202030204" pitchFamily="34" charset="0"/>
              </a:rPr>
              <a:t> video </a:t>
            </a:r>
            <a:r>
              <a:rPr lang="es-ES" sz="2000" dirty="0" err="1">
                <a:solidFill>
                  <a:schemeClr val="tx1"/>
                </a:solidFill>
                <a:latin typeface="Arial Narrow" panose="020B0606020202030204" pitchFamily="34" charset="0"/>
              </a:rPr>
              <a:t>on</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the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left</a:t>
            </a:r>
            <a:r>
              <a:rPr lang="es-ES" sz="2000" dirty="0">
                <a:solidFill>
                  <a:schemeClr val="tx1"/>
                </a:solidFill>
                <a:latin typeface="Arial Narrow" panose="020B0606020202030204" pitchFamily="34" charset="0"/>
              </a:rPr>
              <a:t>!</a:t>
            </a: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1026" name="Picture 2" descr="Messenger - Apps on Google Play">
            <a:extLst>
              <a:ext uri="{FF2B5EF4-FFF2-40B4-BE49-F238E27FC236}">
                <a16:creationId xmlns:a16="http://schemas.microsoft.com/office/drawing/2014/main" id="{F73282B1-47F8-2477-DA8D-027350196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97919" y="1"/>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o Use Facebook Messenger - Beginner's Tutorial">
            <a:hlinkClick r:id="" action="ppaction://media"/>
            <a:extLst>
              <a:ext uri="{FF2B5EF4-FFF2-40B4-BE49-F238E27FC236}">
                <a16:creationId xmlns:a16="http://schemas.microsoft.com/office/drawing/2014/main" id="{8AAFAF08-5B04-E8EE-BD66-494B66F49386}"/>
              </a:ext>
            </a:extLst>
          </p:cNvPr>
          <p:cNvPicPr>
            <a:picLocks noRot="1" noChangeAspect="1"/>
          </p:cNvPicPr>
          <p:nvPr>
            <a:videoFile r:link="rId1"/>
          </p:nvPr>
        </p:nvPicPr>
        <p:blipFill>
          <a:blip r:embed="rId5"/>
          <a:stretch>
            <a:fillRect/>
          </a:stretch>
        </p:blipFill>
        <p:spPr>
          <a:xfrm>
            <a:off x="1122526" y="2140527"/>
            <a:ext cx="4560964" cy="2576945"/>
          </a:xfrm>
          <a:prstGeom prst="rect">
            <a:avLst/>
          </a:prstGeom>
        </p:spPr>
      </p:pic>
    </p:spTree>
    <p:extLst>
      <p:ext uri="{BB962C8B-B14F-4D97-AF65-F5344CB8AC3E}">
        <p14:creationId xmlns:p14="http://schemas.microsoft.com/office/powerpoint/2010/main" val="323866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Messenger</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30</a:t>
            </a:fld>
            <a:endParaRPr lang="en-US" dirty="0"/>
          </a:p>
        </p:txBody>
      </p:sp>
      <p:pic>
        <p:nvPicPr>
          <p:cNvPr id="6" name="Picture 5">
            <a:extLst>
              <a:ext uri="{FF2B5EF4-FFF2-40B4-BE49-F238E27FC236}">
                <a16:creationId xmlns:a16="http://schemas.microsoft.com/office/drawing/2014/main" id="{59ABC88C-3088-8853-492E-0BA1301B266F}"/>
              </a:ext>
            </a:extLst>
          </p:cNvPr>
          <p:cNvPicPr>
            <a:picLocks noChangeAspect="1"/>
          </p:cNvPicPr>
          <p:nvPr/>
        </p:nvPicPr>
        <p:blipFill rotWithShape="1">
          <a:blip r:embed="rId2"/>
          <a:srcRect t="88004" b="2023"/>
          <a:stretch/>
        </p:blipFill>
        <p:spPr>
          <a:xfrm>
            <a:off x="1979940" y="1080655"/>
            <a:ext cx="8232119" cy="1776844"/>
          </a:xfrm>
          <a:prstGeom prst="rect">
            <a:avLst/>
          </a:prstGeom>
        </p:spPr>
      </p:pic>
      <p:sp>
        <p:nvSpPr>
          <p:cNvPr id="3" name="TextBox 2">
            <a:extLst>
              <a:ext uri="{FF2B5EF4-FFF2-40B4-BE49-F238E27FC236}">
                <a16:creationId xmlns:a16="http://schemas.microsoft.com/office/drawing/2014/main" id="{EE1CC489-BB64-51DD-02A8-69FEDE285732}"/>
              </a:ext>
            </a:extLst>
          </p:cNvPr>
          <p:cNvSpPr txBox="1"/>
          <p:nvPr/>
        </p:nvSpPr>
        <p:spPr>
          <a:xfrm>
            <a:off x="1632841" y="3165057"/>
            <a:ext cx="9183924" cy="1880708"/>
          </a:xfrm>
          <a:prstGeom prst="rect">
            <a:avLst/>
          </a:prstGeom>
          <a:noFill/>
        </p:spPr>
        <p:txBody>
          <a:bodyPr wrap="none" rtlCol="0">
            <a:spAutoFit/>
          </a:bodyPr>
          <a:lstStyle/>
          <a:p>
            <a:pPr marL="285750" indent="-285750" algn="just">
              <a:lnSpc>
                <a:spcPct val="150000"/>
              </a:lnSpc>
              <a:buFont typeface="Wingdings" panose="05000000000000000000" pitchFamily="2" charset="2"/>
              <a:buChar char="§"/>
            </a:pPr>
            <a:r>
              <a:rPr lang="es-ES" sz="2000" b="1" dirty="0">
                <a:latin typeface="Arial Narrow" panose="020B0606020202030204" pitchFamily="34" charset="0"/>
              </a:rPr>
              <a:t>Chats</a:t>
            </a:r>
            <a:r>
              <a:rPr lang="es-ES" sz="2000" dirty="0">
                <a:latin typeface="Arial Narrow" panose="020B0606020202030204" pitchFamily="34" charset="0"/>
              </a:rPr>
              <a:t> - </a:t>
            </a:r>
            <a:r>
              <a:rPr lang="en-US" sz="2000" dirty="0">
                <a:solidFill>
                  <a:srgbClr val="040C28"/>
                </a:solidFill>
                <a:latin typeface="Arial Narrow" panose="020B0606020202030204" pitchFamily="34" charset="0"/>
              </a:rPr>
              <a:t>to share verbal and written information and in addition, share documents and photos</a:t>
            </a:r>
            <a:endParaRPr lang="en-US" sz="2000" b="0" i="0" dirty="0">
              <a:solidFill>
                <a:srgbClr val="040C28"/>
              </a:solidFill>
              <a:effectLst/>
              <a:latin typeface="Arial Narrow" panose="020B0606020202030204" pitchFamily="34" charset="0"/>
            </a:endParaRP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Calls</a:t>
            </a:r>
            <a:r>
              <a:rPr lang="en-US" sz="2000" dirty="0">
                <a:solidFill>
                  <a:srgbClr val="040C28"/>
                </a:solidFill>
                <a:latin typeface="Arial Narrow" panose="020B0606020202030204" pitchFamily="34" charset="0"/>
              </a:rPr>
              <a:t> - to make video or audio phone calls from Messenger </a:t>
            </a: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People</a:t>
            </a:r>
            <a:r>
              <a:rPr lang="en-US" sz="2000" dirty="0">
                <a:solidFill>
                  <a:srgbClr val="040C28"/>
                </a:solidFill>
                <a:latin typeface="Arial Narrow" panose="020B0606020202030204" pitchFamily="34" charset="0"/>
              </a:rPr>
              <a:t> - </a:t>
            </a:r>
            <a:r>
              <a:rPr lang="en-US" sz="2000" b="0" i="0" dirty="0">
                <a:solidFill>
                  <a:srgbClr val="040C28"/>
                </a:solidFill>
                <a:effectLst/>
                <a:latin typeface="Arial Narrow" panose="020B0606020202030204" pitchFamily="34" charset="0"/>
              </a:rPr>
              <a:t>to find your friends wo use Facebook messenger</a:t>
            </a:r>
          </a:p>
          <a:p>
            <a:pPr marL="285750" indent="-285750" algn="just">
              <a:lnSpc>
                <a:spcPct val="150000"/>
              </a:lnSpc>
              <a:buFont typeface="Wingdings" panose="05000000000000000000" pitchFamily="2" charset="2"/>
              <a:buChar char="§"/>
            </a:pPr>
            <a:r>
              <a:rPr lang="en-US" sz="2000" b="1" dirty="0">
                <a:solidFill>
                  <a:srgbClr val="040C28"/>
                </a:solidFill>
                <a:latin typeface="Arial Narrow" panose="020B0606020202030204" pitchFamily="34" charset="0"/>
              </a:rPr>
              <a:t>Stories</a:t>
            </a:r>
            <a:r>
              <a:rPr lang="en-US" sz="2000" dirty="0">
                <a:solidFill>
                  <a:srgbClr val="040C28"/>
                </a:solidFill>
                <a:latin typeface="Arial Narrow" panose="020B0606020202030204" pitchFamily="34" charset="0"/>
              </a:rPr>
              <a:t> - </a:t>
            </a:r>
            <a:r>
              <a:rPr lang="en-US" sz="2000" b="0" i="0" dirty="0">
                <a:solidFill>
                  <a:srgbClr val="040C28"/>
                </a:solidFill>
                <a:effectLst/>
                <a:latin typeface="Arial Narrow" panose="020B0606020202030204" pitchFamily="34" charset="0"/>
              </a:rPr>
              <a:t>to share text, photo, video, and GIF updates that disappear after 24 hours</a:t>
            </a:r>
            <a:endParaRPr lang="en-CY" sz="2000" dirty="0">
              <a:latin typeface="Arial Narrow" panose="020B0606020202030204" pitchFamily="34" charset="0"/>
            </a:endParaRPr>
          </a:p>
        </p:txBody>
      </p:sp>
    </p:spTree>
    <p:extLst>
      <p:ext uri="{BB962C8B-B14F-4D97-AF65-F5344CB8AC3E}">
        <p14:creationId xmlns:p14="http://schemas.microsoft.com/office/powerpoint/2010/main" val="1195365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31</a:t>
            </a:fld>
            <a:endParaRPr lang="en-US" dirty="0"/>
          </a:p>
        </p:txBody>
      </p:sp>
      <p:pic>
        <p:nvPicPr>
          <p:cNvPr id="3" name="Picture 2">
            <a:extLst>
              <a:ext uri="{FF2B5EF4-FFF2-40B4-BE49-F238E27FC236}">
                <a16:creationId xmlns:a16="http://schemas.microsoft.com/office/drawing/2014/main" id="{72991832-7C54-91E1-7C82-DF368E4C38C3}"/>
              </a:ext>
            </a:extLst>
          </p:cNvPr>
          <p:cNvPicPr>
            <a:picLocks noChangeAspect="1"/>
          </p:cNvPicPr>
          <p:nvPr/>
        </p:nvPicPr>
        <p:blipFill rotWithShape="1">
          <a:blip r:embed="rId2"/>
          <a:srcRect t="5324"/>
          <a:stretch/>
        </p:blipFill>
        <p:spPr>
          <a:xfrm>
            <a:off x="1324315" y="1502014"/>
            <a:ext cx="2216331" cy="4539660"/>
          </a:xfrm>
          <a:prstGeom prst="rect">
            <a:avLst/>
          </a:prstGeom>
        </p:spPr>
      </p:pic>
      <p:sp>
        <p:nvSpPr>
          <p:cNvPr id="7" name="Oval 6">
            <a:extLst>
              <a:ext uri="{FF2B5EF4-FFF2-40B4-BE49-F238E27FC236}">
                <a16:creationId xmlns:a16="http://schemas.microsoft.com/office/drawing/2014/main" id="{C996D8CB-37B7-0F9C-C0FE-76D2EE673878}"/>
              </a:ext>
            </a:extLst>
          </p:cNvPr>
          <p:cNvSpPr/>
          <p:nvPr/>
        </p:nvSpPr>
        <p:spPr>
          <a:xfrm>
            <a:off x="2432480" y="5366657"/>
            <a:ext cx="571977" cy="723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8" name="Oval 7">
            <a:extLst>
              <a:ext uri="{FF2B5EF4-FFF2-40B4-BE49-F238E27FC236}">
                <a16:creationId xmlns:a16="http://schemas.microsoft.com/office/drawing/2014/main" id="{35899A39-64E7-2684-8344-7425A7C15A66}"/>
              </a:ext>
            </a:extLst>
          </p:cNvPr>
          <p:cNvSpPr/>
          <p:nvPr/>
        </p:nvSpPr>
        <p:spPr>
          <a:xfrm>
            <a:off x="3135086" y="1414928"/>
            <a:ext cx="405560" cy="381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4" name="TextBox 13">
            <a:extLst>
              <a:ext uri="{FF2B5EF4-FFF2-40B4-BE49-F238E27FC236}">
                <a16:creationId xmlns:a16="http://schemas.microsoft.com/office/drawing/2014/main" id="{489F8D1B-91E6-F03F-BD7A-9DDFF163F21B}"/>
              </a:ext>
            </a:extLst>
          </p:cNvPr>
          <p:cNvSpPr txBox="1"/>
          <p:nvPr/>
        </p:nvSpPr>
        <p:spPr>
          <a:xfrm>
            <a:off x="3004457" y="520337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5" name="TextBox 14">
            <a:extLst>
              <a:ext uri="{FF2B5EF4-FFF2-40B4-BE49-F238E27FC236}">
                <a16:creationId xmlns:a16="http://schemas.microsoft.com/office/drawing/2014/main" id="{E3483A17-254D-7C93-6586-5800CBE61745}"/>
              </a:ext>
            </a:extLst>
          </p:cNvPr>
          <p:cNvSpPr txBox="1"/>
          <p:nvPr/>
        </p:nvSpPr>
        <p:spPr>
          <a:xfrm>
            <a:off x="2862431" y="1883229"/>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9" name="TextBox 8">
            <a:extLst>
              <a:ext uri="{FF2B5EF4-FFF2-40B4-BE49-F238E27FC236}">
                <a16:creationId xmlns:a16="http://schemas.microsoft.com/office/drawing/2014/main" id="{19B150E5-0725-42F4-267C-E603CF613B91}"/>
              </a:ext>
            </a:extLst>
          </p:cNvPr>
          <p:cNvSpPr txBox="1"/>
          <p:nvPr/>
        </p:nvSpPr>
        <p:spPr>
          <a:xfrm>
            <a:off x="4754428" y="4488691"/>
            <a:ext cx="5044971" cy="400110"/>
          </a:xfrm>
          <a:prstGeom prst="rect">
            <a:avLst/>
          </a:prstGeom>
          <a:noFill/>
        </p:spPr>
        <p:txBody>
          <a:bodyPr wrap="none" rtlCol="0">
            <a:spAutoFit/>
          </a:bodyPr>
          <a:lstStyle/>
          <a:p>
            <a:pPr algn="just"/>
            <a:r>
              <a:rPr lang="en-CY" sz="2000" dirty="0">
                <a:effectLst/>
                <a:latin typeface="Arial Narrow" panose="020B0606020202030204" pitchFamily="34" charset="0"/>
                <a:ea typeface="Calibri" panose="020F0502020204030204" pitchFamily="34" charset="0"/>
              </a:rPr>
              <a:t>Please</a:t>
            </a:r>
            <a:r>
              <a:rPr lang="es-ES" sz="2000" dirty="0">
                <a:effectLst/>
                <a:latin typeface="Arial Narrow" panose="020B0606020202030204" pitchFamily="34" charset="0"/>
                <a:ea typeface="Calibri" panose="020F0502020204030204" pitchFamily="34" charset="0"/>
              </a:rPr>
              <a:t>,</a:t>
            </a:r>
            <a:r>
              <a:rPr lang="en-CY" sz="2000" dirty="0">
                <a:effectLst/>
                <a:latin typeface="Arial Narrow" panose="020B0606020202030204" pitchFamily="34" charset="0"/>
                <a:ea typeface="Calibri" panose="020F0502020204030204" pitchFamily="34" charset="0"/>
              </a:rPr>
              <a:t> click on the</a:t>
            </a:r>
            <a:r>
              <a:rPr lang="es-ES" sz="2000" dirty="0">
                <a:effectLst/>
                <a:latin typeface="Arial Narrow" panose="020B0606020202030204" pitchFamily="34" charset="0"/>
                <a:ea typeface="Calibri" panose="020F0502020204030204" pitchFamily="34" charset="0"/>
              </a:rPr>
              <a:t> </a:t>
            </a:r>
            <a:r>
              <a:rPr lang="es-ES" sz="2000" i="1" dirty="0">
                <a:effectLst/>
                <a:latin typeface="Arial Narrow" panose="020B0606020202030204" pitchFamily="34" charset="0"/>
                <a:ea typeface="Calibri" panose="020F0502020204030204" pitchFamily="34" charset="0"/>
              </a:rPr>
              <a:t>People</a:t>
            </a:r>
            <a:r>
              <a:rPr lang="en-CY" sz="2000" dirty="0">
                <a:effectLst/>
                <a:latin typeface="Arial Narrow" panose="020B0606020202030204" pitchFamily="34" charset="0"/>
                <a:ea typeface="Calibri" panose="020F0502020204030204" pitchFamily="34" charset="0"/>
              </a:rPr>
              <a:t> icon to send a message</a:t>
            </a:r>
            <a:r>
              <a:rPr lang="es-ES" sz="2000" dirty="0">
                <a:effectLst/>
                <a:latin typeface="Arial Narrow" panose="020B0606020202030204" pitchFamily="34" charset="0"/>
                <a:ea typeface="Calibri" panose="020F0502020204030204" pitchFamily="34" charset="0"/>
              </a:rPr>
              <a:t>.</a:t>
            </a:r>
            <a:endParaRPr lang="en-CY" sz="1600" dirty="0">
              <a:latin typeface="Arial Narrow" panose="020B0606020202030204" pitchFamily="34" charset="0"/>
            </a:endParaRPr>
          </a:p>
        </p:txBody>
      </p:sp>
      <p:cxnSp>
        <p:nvCxnSpPr>
          <p:cNvPr id="19" name="Straight Arrow Connector 18">
            <a:extLst>
              <a:ext uri="{FF2B5EF4-FFF2-40B4-BE49-F238E27FC236}">
                <a16:creationId xmlns:a16="http://schemas.microsoft.com/office/drawing/2014/main" id="{1A7BC341-A12C-EC39-5D70-F7573E28F3E6}"/>
              </a:ext>
            </a:extLst>
          </p:cNvPr>
          <p:cNvCxnSpPr/>
          <p:nvPr/>
        </p:nvCxnSpPr>
        <p:spPr>
          <a:xfrm flipH="1">
            <a:off x="3393440" y="4775200"/>
            <a:ext cx="1330960" cy="5914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A7C1A5B-8570-C520-81A8-C098C17CD8AB}"/>
              </a:ext>
            </a:extLst>
          </p:cNvPr>
          <p:cNvSpPr txBox="1"/>
          <p:nvPr/>
        </p:nvSpPr>
        <p:spPr>
          <a:xfrm>
            <a:off x="4783282" y="2171115"/>
            <a:ext cx="5771589" cy="707886"/>
          </a:xfrm>
          <a:prstGeom prst="rect">
            <a:avLst/>
          </a:prstGeom>
          <a:noFill/>
        </p:spPr>
        <p:txBody>
          <a:bodyPr wrap="square" rtlCol="0">
            <a:spAutoFit/>
          </a:bodyPr>
          <a:lstStyle/>
          <a:p>
            <a:pPr algn="just"/>
            <a:r>
              <a:rPr lang="es-ES" sz="2000" dirty="0">
                <a:latin typeface="Arial Narrow" panose="020B0606020202030204" pitchFamily="34" charset="0"/>
              </a:rPr>
              <a:t>After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first</a:t>
            </a:r>
            <a:r>
              <a:rPr lang="es-ES" sz="2000" dirty="0">
                <a:latin typeface="Arial Narrow" panose="020B0606020202030204" pitchFamily="34" charset="0"/>
              </a:rPr>
              <a:t> step, </a:t>
            </a:r>
            <a:r>
              <a:rPr lang="es-ES" sz="2000" dirty="0" err="1">
                <a:latin typeface="Arial Narrow" panose="020B0606020202030204" pitchFamily="34" charset="0"/>
              </a:rPr>
              <a:t>please</a:t>
            </a:r>
            <a:r>
              <a:rPr lang="es-ES" sz="2000" dirty="0">
                <a:latin typeface="Arial Narrow" panose="020B0606020202030204" pitchFamily="34" charset="0"/>
              </a:rPr>
              <a:t>, </a:t>
            </a:r>
            <a:r>
              <a:rPr lang="es-ES" sz="2000" dirty="0" err="1">
                <a:latin typeface="Arial Narrow" panose="020B0606020202030204" pitchFamily="34" charset="0"/>
              </a:rPr>
              <a:t>click</a:t>
            </a:r>
            <a:r>
              <a:rPr lang="es-ES" sz="2000" dirty="0">
                <a:latin typeface="Arial Narrow" panose="020B0606020202030204" pitchFamily="34" charset="0"/>
              </a:rPr>
              <a:t> </a:t>
            </a:r>
            <a:r>
              <a:rPr lang="es-ES" sz="2000" dirty="0" err="1">
                <a:latin typeface="Arial Narrow" panose="020B0606020202030204" pitchFamily="34" charset="0"/>
              </a:rPr>
              <a:t>here</a:t>
            </a:r>
            <a:r>
              <a:rPr lang="es-ES" sz="2000" dirty="0">
                <a:latin typeface="Arial Narrow" panose="020B0606020202030204" pitchFamily="34" charset="0"/>
              </a:rPr>
              <a:t> in </a:t>
            </a:r>
            <a:r>
              <a:rPr lang="es-ES" sz="2000" dirty="0" err="1">
                <a:latin typeface="Arial Narrow" panose="020B0606020202030204" pitchFamily="34" charset="0"/>
              </a:rPr>
              <a:t>order</a:t>
            </a:r>
            <a:r>
              <a:rPr lang="es-ES" sz="2000" dirty="0">
                <a:latin typeface="Arial Narrow" panose="020B0606020202030204" pitchFamily="34" charset="0"/>
              </a:rPr>
              <a:t> </a:t>
            </a:r>
            <a:r>
              <a:rPr lang="es-ES" sz="2000" dirty="0" err="1">
                <a:latin typeface="Arial Narrow" panose="020B0606020202030204" pitchFamily="34" charset="0"/>
              </a:rPr>
              <a:t>to</a:t>
            </a:r>
            <a:r>
              <a:rPr lang="es-ES" sz="2000" dirty="0">
                <a:latin typeface="Arial Narrow" panose="020B0606020202030204" pitchFamily="34" charset="0"/>
              </a:rPr>
              <a:t> </a:t>
            </a:r>
            <a:r>
              <a:rPr lang="es-ES" sz="2000" dirty="0" err="1">
                <a:latin typeface="Arial Narrow" panose="020B0606020202030204" pitchFamily="34" charset="0"/>
              </a:rPr>
              <a:t>search</a:t>
            </a:r>
            <a:r>
              <a:rPr lang="es-ES" sz="2000" dirty="0">
                <a:latin typeface="Arial Narrow" panose="020B0606020202030204" pitchFamily="34" charset="0"/>
              </a:rPr>
              <a:t> </a:t>
            </a:r>
            <a:r>
              <a:rPr lang="es-ES" sz="2000" dirty="0" err="1">
                <a:latin typeface="Arial Narrow" panose="020B0606020202030204" pitchFamily="34" charset="0"/>
              </a:rPr>
              <a:t>for</a:t>
            </a:r>
            <a:r>
              <a:rPr lang="es-ES" sz="2000" dirty="0">
                <a:latin typeface="Arial Narrow" panose="020B0606020202030204" pitchFamily="34" charset="0"/>
              </a:rPr>
              <a:t>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contact</a:t>
            </a:r>
            <a:r>
              <a:rPr lang="es-ES" sz="2000" dirty="0">
                <a:latin typeface="Arial Narrow" panose="020B0606020202030204" pitchFamily="34" charset="0"/>
              </a:rPr>
              <a:t> </a:t>
            </a:r>
            <a:r>
              <a:rPr lang="es-ES" sz="2000" dirty="0" err="1">
                <a:latin typeface="Arial Narrow" panose="020B0606020202030204" pitchFamily="34" charset="0"/>
              </a:rPr>
              <a:t>who</a:t>
            </a:r>
            <a:r>
              <a:rPr lang="es-ES" sz="2000" dirty="0">
                <a:latin typeface="Arial Narrow" panose="020B0606020202030204" pitchFamily="34" charset="0"/>
              </a:rPr>
              <a:t> </a:t>
            </a:r>
            <a:r>
              <a:rPr lang="es-ES" sz="2000" dirty="0" err="1">
                <a:latin typeface="Arial Narrow" panose="020B0606020202030204" pitchFamily="34" charset="0"/>
              </a:rPr>
              <a:t>you</a:t>
            </a:r>
            <a:r>
              <a:rPr lang="es-ES" sz="2000" dirty="0">
                <a:latin typeface="Arial Narrow" panose="020B0606020202030204" pitchFamily="34" charset="0"/>
              </a:rPr>
              <a:t> </a:t>
            </a:r>
            <a:r>
              <a:rPr lang="es-ES" sz="2000" dirty="0" err="1">
                <a:latin typeface="Arial Narrow" panose="020B0606020202030204" pitchFamily="34" charset="0"/>
              </a:rPr>
              <a:t>will</a:t>
            </a:r>
            <a:r>
              <a:rPr lang="es-ES" sz="2000" dirty="0">
                <a:latin typeface="Arial Narrow" panose="020B0606020202030204" pitchFamily="34" charset="0"/>
              </a:rPr>
              <a:t> </a:t>
            </a:r>
            <a:r>
              <a:rPr lang="es-ES" sz="2000" dirty="0" err="1">
                <a:latin typeface="Arial Narrow" panose="020B0606020202030204" pitchFamily="34" charset="0"/>
              </a:rPr>
              <a:t>send</a:t>
            </a:r>
            <a:r>
              <a:rPr lang="es-ES" sz="2000" dirty="0">
                <a:latin typeface="Arial Narrow" panose="020B0606020202030204" pitchFamily="34" charset="0"/>
              </a:rPr>
              <a:t> a </a:t>
            </a:r>
            <a:r>
              <a:rPr lang="es-ES" sz="2000" dirty="0" err="1">
                <a:latin typeface="Arial Narrow" panose="020B0606020202030204" pitchFamily="34" charset="0"/>
              </a:rPr>
              <a:t>message</a:t>
            </a:r>
            <a:r>
              <a:rPr lang="es-ES" sz="2000" dirty="0">
                <a:latin typeface="Arial Narrow" panose="020B0606020202030204" pitchFamily="34" charset="0"/>
              </a:rPr>
              <a:t> </a:t>
            </a:r>
            <a:r>
              <a:rPr lang="es-ES" sz="2000" dirty="0" err="1">
                <a:latin typeface="Arial Narrow" panose="020B0606020202030204" pitchFamily="34" charset="0"/>
              </a:rPr>
              <a:t>to</a:t>
            </a:r>
            <a:r>
              <a:rPr lang="es-ES" sz="2000" dirty="0">
                <a:latin typeface="Arial Narrow" panose="020B0606020202030204" pitchFamily="34" charset="0"/>
              </a:rPr>
              <a:t>.   </a:t>
            </a:r>
            <a:endParaRPr lang="en-CY" sz="2000" dirty="0">
              <a:latin typeface="Arial Narrow" panose="020B0606020202030204" pitchFamily="34" charset="0"/>
            </a:endParaRPr>
          </a:p>
        </p:txBody>
      </p:sp>
      <p:cxnSp>
        <p:nvCxnSpPr>
          <p:cNvPr id="24" name="Straight Arrow Connector 23">
            <a:extLst>
              <a:ext uri="{FF2B5EF4-FFF2-40B4-BE49-F238E27FC236}">
                <a16:creationId xmlns:a16="http://schemas.microsoft.com/office/drawing/2014/main" id="{0FC4F333-BA96-44C1-19E3-8C6D48B13079}"/>
              </a:ext>
            </a:extLst>
          </p:cNvPr>
          <p:cNvCxnSpPr>
            <a:cxnSpLocks/>
            <a:stCxn id="20" idx="1"/>
          </p:cNvCxnSpPr>
          <p:nvPr/>
        </p:nvCxnSpPr>
        <p:spPr>
          <a:xfrm flipH="1" flipV="1">
            <a:off x="3688773" y="1920772"/>
            <a:ext cx="1094509" cy="604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4046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32</a:t>
            </a:fld>
            <a:endParaRPr lang="en-US" dirty="0"/>
          </a:p>
        </p:txBody>
      </p:sp>
      <p:pic>
        <p:nvPicPr>
          <p:cNvPr id="5" name="Picture 4">
            <a:extLst>
              <a:ext uri="{FF2B5EF4-FFF2-40B4-BE49-F238E27FC236}">
                <a16:creationId xmlns:a16="http://schemas.microsoft.com/office/drawing/2014/main" id="{653C4381-22AC-1ED3-A7B6-BB3989379AB3}"/>
              </a:ext>
            </a:extLst>
          </p:cNvPr>
          <p:cNvPicPr>
            <a:picLocks noChangeAspect="1"/>
          </p:cNvPicPr>
          <p:nvPr/>
        </p:nvPicPr>
        <p:blipFill rotWithShape="1">
          <a:blip r:embed="rId2"/>
          <a:srcRect t="5982"/>
          <a:stretch/>
        </p:blipFill>
        <p:spPr>
          <a:xfrm>
            <a:off x="4784612" y="1550994"/>
            <a:ext cx="2231029" cy="4539660"/>
          </a:xfrm>
          <a:prstGeom prst="rect">
            <a:avLst/>
          </a:prstGeom>
        </p:spPr>
      </p:pic>
      <p:cxnSp>
        <p:nvCxnSpPr>
          <p:cNvPr id="10" name="Straight Arrow Connector 9">
            <a:extLst>
              <a:ext uri="{FF2B5EF4-FFF2-40B4-BE49-F238E27FC236}">
                <a16:creationId xmlns:a16="http://schemas.microsoft.com/office/drawing/2014/main" id="{26341816-5A9D-B9C9-5443-02C30359B57C}"/>
              </a:ext>
            </a:extLst>
          </p:cNvPr>
          <p:cNvCxnSpPr>
            <a:cxnSpLocks/>
          </p:cNvCxnSpPr>
          <p:nvPr/>
        </p:nvCxnSpPr>
        <p:spPr>
          <a:xfrm flipH="1">
            <a:off x="5900126" y="3739024"/>
            <a:ext cx="511629" cy="566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D0219AC-CB93-E152-E578-9BFD73097E16}"/>
              </a:ext>
            </a:extLst>
          </p:cNvPr>
          <p:cNvSpPr/>
          <p:nvPr/>
        </p:nvSpPr>
        <p:spPr>
          <a:xfrm>
            <a:off x="6705600" y="4122519"/>
            <a:ext cx="310041"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6" name="TextBox 15">
            <a:extLst>
              <a:ext uri="{FF2B5EF4-FFF2-40B4-BE49-F238E27FC236}">
                <a16:creationId xmlns:a16="http://schemas.microsoft.com/office/drawing/2014/main" id="{D040855D-5829-A775-8E5D-653FF41000CD}"/>
              </a:ext>
            </a:extLst>
          </p:cNvPr>
          <p:cNvSpPr txBox="1"/>
          <p:nvPr/>
        </p:nvSpPr>
        <p:spPr>
          <a:xfrm>
            <a:off x="6407466" y="355646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17" name="TextBox 16">
            <a:extLst>
              <a:ext uri="{FF2B5EF4-FFF2-40B4-BE49-F238E27FC236}">
                <a16:creationId xmlns:a16="http://schemas.microsoft.com/office/drawing/2014/main" id="{B10E9DED-3E55-75F7-7442-E77AD2CA661C}"/>
              </a:ext>
            </a:extLst>
          </p:cNvPr>
          <p:cNvSpPr txBox="1"/>
          <p:nvPr/>
        </p:nvSpPr>
        <p:spPr>
          <a:xfrm>
            <a:off x="7065571" y="4179867"/>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11" name="TextBox 10">
            <a:extLst>
              <a:ext uri="{FF2B5EF4-FFF2-40B4-BE49-F238E27FC236}">
                <a16:creationId xmlns:a16="http://schemas.microsoft.com/office/drawing/2014/main" id="{D983A4F2-5E72-5821-D546-7BE07CCD8F4C}"/>
              </a:ext>
            </a:extLst>
          </p:cNvPr>
          <p:cNvSpPr txBox="1"/>
          <p:nvPr/>
        </p:nvSpPr>
        <p:spPr>
          <a:xfrm>
            <a:off x="7640426" y="2125301"/>
            <a:ext cx="3321627" cy="2862322"/>
          </a:xfrm>
          <a:prstGeom prst="rect">
            <a:avLst/>
          </a:prstGeom>
          <a:noFill/>
        </p:spPr>
        <p:txBody>
          <a:bodyPr wrap="square">
            <a:spAutoFit/>
          </a:bodyPr>
          <a:lstStyle/>
          <a:p>
            <a:pPr algn="just"/>
            <a:r>
              <a:rPr lang="es-ES" sz="2000" dirty="0">
                <a:latin typeface="Arial Narrow" panose="020B0606020202030204" pitchFamily="34" charset="0"/>
              </a:rPr>
              <a:t>3. After </a:t>
            </a:r>
            <a:r>
              <a:rPr lang="en-CY" sz="2000" dirty="0" err="1">
                <a:latin typeface="Arial Narrow" panose="020B0606020202030204" pitchFamily="34" charset="0"/>
              </a:rPr>
              <a:t>cho</a:t>
            </a:r>
            <a:r>
              <a:rPr lang="es-ES" sz="2000" dirty="0">
                <a:latin typeface="Arial Narrow" panose="020B0606020202030204" pitchFamily="34" charset="0"/>
              </a:rPr>
              <a:t>o</a:t>
            </a:r>
            <a:r>
              <a:rPr lang="en-CY" sz="2000" dirty="0">
                <a:latin typeface="Arial Narrow" panose="020B0606020202030204" pitchFamily="34" charset="0"/>
              </a:rPr>
              <a:t>sing</a:t>
            </a:r>
            <a:r>
              <a:rPr lang="es-ES" sz="2000" dirty="0">
                <a:latin typeface="Arial Narrow" panose="020B0606020202030204" pitchFamily="34" charset="0"/>
              </a:rPr>
              <a:t> </a:t>
            </a:r>
            <a:r>
              <a:rPr lang="es-ES" sz="2000" dirty="0" err="1">
                <a:latin typeface="Arial Narrow" panose="020B0606020202030204" pitchFamily="34" charset="0"/>
              </a:rPr>
              <a:t>who</a:t>
            </a:r>
            <a:r>
              <a:rPr lang="es-ES" sz="2000" dirty="0">
                <a:latin typeface="Arial Narrow" panose="020B0606020202030204" pitchFamily="34" charset="0"/>
              </a:rPr>
              <a:t> </a:t>
            </a:r>
            <a:r>
              <a:rPr lang="es-ES" sz="2000" dirty="0" err="1">
                <a:latin typeface="Arial Narrow" panose="020B0606020202030204" pitchFamily="34" charset="0"/>
              </a:rPr>
              <a:t>you</a:t>
            </a:r>
            <a:r>
              <a:rPr lang="es-ES" sz="2000" dirty="0">
                <a:latin typeface="Arial Narrow" panose="020B0606020202030204" pitchFamily="34" charset="0"/>
              </a:rPr>
              <a:t> </a:t>
            </a:r>
            <a:r>
              <a:rPr lang="es-ES" sz="2000" dirty="0" err="1">
                <a:latin typeface="Arial Narrow" panose="020B0606020202030204" pitchFamily="34" charset="0"/>
              </a:rPr>
              <a:t>will</a:t>
            </a:r>
            <a:r>
              <a:rPr lang="es-ES" sz="2000" dirty="0">
                <a:latin typeface="Arial Narrow" panose="020B0606020202030204" pitchFamily="34" charset="0"/>
              </a:rPr>
              <a:t> </a:t>
            </a:r>
            <a:r>
              <a:rPr lang="es-ES" sz="2000" dirty="0" err="1">
                <a:latin typeface="Arial Narrow" panose="020B0606020202030204" pitchFamily="34" charset="0"/>
              </a:rPr>
              <a:t>write</a:t>
            </a:r>
            <a:r>
              <a:rPr lang="es-ES" sz="2000" dirty="0">
                <a:latin typeface="Arial Narrow" panose="020B0606020202030204" pitchFamily="34" charset="0"/>
              </a:rPr>
              <a:t> </a:t>
            </a:r>
            <a:r>
              <a:rPr lang="es-ES" sz="2000" dirty="0" err="1">
                <a:latin typeface="Arial Narrow" panose="020B0606020202030204" pitchFamily="34" charset="0"/>
              </a:rPr>
              <a:t>to</a:t>
            </a:r>
            <a:r>
              <a:rPr lang="es-ES" sz="2000" dirty="0">
                <a:latin typeface="Arial Narrow" panose="020B0606020202030204" pitchFamily="34" charset="0"/>
              </a:rPr>
              <a:t>, </a:t>
            </a:r>
            <a:r>
              <a:rPr lang="es-ES" sz="2000" dirty="0" err="1">
                <a:latin typeface="Arial Narrow" panose="020B0606020202030204" pitchFamily="34" charset="0"/>
              </a:rPr>
              <a:t>please</a:t>
            </a:r>
            <a:r>
              <a:rPr lang="es-ES" sz="2000" dirty="0">
                <a:latin typeface="Arial Narrow" panose="020B0606020202030204" pitchFamily="34" charset="0"/>
              </a:rPr>
              <a:t>, </a:t>
            </a:r>
            <a:r>
              <a:rPr lang="es-ES" sz="2000" dirty="0" err="1">
                <a:latin typeface="Arial Narrow" panose="020B0606020202030204" pitchFamily="34" charset="0"/>
              </a:rPr>
              <a:t>write</a:t>
            </a:r>
            <a:r>
              <a:rPr lang="es-ES" sz="2000" dirty="0">
                <a:latin typeface="Arial Narrow" panose="020B0606020202030204" pitchFamily="34" charset="0"/>
              </a:rPr>
              <a:t>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information</a:t>
            </a:r>
            <a:r>
              <a:rPr lang="es-ES" sz="2000" dirty="0">
                <a:latin typeface="Arial Narrow" panose="020B0606020202030204" pitchFamily="34" charset="0"/>
              </a:rPr>
              <a:t> in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field</a:t>
            </a:r>
            <a:r>
              <a:rPr lang="es-ES" sz="2000" dirty="0">
                <a:latin typeface="Arial Narrow" panose="020B0606020202030204" pitchFamily="34" charset="0"/>
              </a:rPr>
              <a:t> </a:t>
            </a:r>
            <a:r>
              <a:rPr lang="es-ES" sz="2000" dirty="0" err="1">
                <a:latin typeface="Arial Narrow" panose="020B0606020202030204" pitchFamily="34" charset="0"/>
              </a:rPr>
              <a:t>marked</a:t>
            </a:r>
            <a:r>
              <a:rPr lang="es-ES" sz="2000" dirty="0">
                <a:latin typeface="Arial Narrow" panose="020B0606020202030204" pitchFamily="34" charset="0"/>
              </a:rPr>
              <a:t> </a:t>
            </a:r>
            <a:r>
              <a:rPr lang="es-ES" sz="2000" dirty="0" err="1">
                <a:latin typeface="Arial Narrow" panose="020B0606020202030204" pitchFamily="34" charset="0"/>
              </a:rPr>
              <a:t>by</a:t>
            </a:r>
            <a:r>
              <a:rPr lang="es-ES" sz="2000" dirty="0">
                <a:latin typeface="Arial Narrow" panose="020B0606020202030204" pitchFamily="34" charset="0"/>
              </a:rPr>
              <a:t> </a:t>
            </a:r>
            <a:r>
              <a:rPr lang="es-ES" sz="2000" dirty="0" err="1">
                <a:latin typeface="Arial Narrow" panose="020B0606020202030204" pitchFamily="34" charset="0"/>
              </a:rPr>
              <a:t>the</a:t>
            </a:r>
            <a:r>
              <a:rPr lang="es-ES" sz="2000" dirty="0">
                <a:latin typeface="Arial Narrow" panose="020B0606020202030204" pitchFamily="34" charset="0"/>
              </a:rPr>
              <a:t> </a:t>
            </a:r>
            <a:r>
              <a:rPr lang="es-ES" sz="2000" dirty="0" err="1">
                <a:latin typeface="Arial Narrow" panose="020B0606020202030204" pitchFamily="34" charset="0"/>
              </a:rPr>
              <a:t>arrow</a:t>
            </a:r>
            <a:r>
              <a:rPr lang="es-ES" sz="2000" dirty="0">
                <a:latin typeface="Arial Narrow" panose="020B0606020202030204" pitchFamily="34" charset="0"/>
              </a:rPr>
              <a:t>.</a:t>
            </a:r>
          </a:p>
          <a:p>
            <a:endParaRPr lang="es-ES" sz="2000" dirty="0">
              <a:latin typeface="Arial Narrow" panose="020B0606020202030204" pitchFamily="34" charset="0"/>
            </a:endParaRPr>
          </a:p>
          <a:p>
            <a:pPr algn="just"/>
            <a:r>
              <a:rPr lang="es-ES" sz="2000" dirty="0">
                <a:latin typeface="Arial Narrow" panose="020B0606020202030204" pitchFamily="34" charset="0"/>
              </a:rPr>
              <a:t>4. </a:t>
            </a:r>
            <a:r>
              <a:rPr lang="es-ES" sz="2000" dirty="0" err="1">
                <a:latin typeface="Arial Narrow" panose="020B0606020202030204" pitchFamily="34" charset="0"/>
              </a:rPr>
              <a:t>Succeeding</a:t>
            </a:r>
            <a:r>
              <a:rPr lang="es-ES" sz="2000" dirty="0">
                <a:latin typeface="Arial Narrow" panose="020B0606020202030204" pitchFamily="34" charset="0"/>
              </a:rPr>
              <a:t>, </a:t>
            </a:r>
            <a:r>
              <a:rPr lang="es-ES" sz="2000" dirty="0" err="1">
                <a:latin typeface="Arial Narrow" panose="020B0606020202030204" pitchFamily="34" charset="0"/>
              </a:rPr>
              <a:t>press</a:t>
            </a:r>
            <a:r>
              <a:rPr lang="es-ES" sz="2000" dirty="0">
                <a:latin typeface="Arial Narrow" panose="020B0606020202030204" pitchFamily="34" charset="0"/>
              </a:rPr>
              <a:t> </a:t>
            </a:r>
            <a:r>
              <a:rPr lang="en-US" sz="2000" dirty="0">
                <a:latin typeface="Arial Narrow" panose="020B0606020202030204" pitchFamily="34" charset="0"/>
              </a:rPr>
              <a:t>the purple plane button on the right side of the message you have typed, please.</a:t>
            </a:r>
            <a:endParaRPr lang="es-ES" sz="2000" dirty="0">
              <a:latin typeface="Arial Narrow" panose="020B0606020202030204" pitchFamily="34" charset="0"/>
            </a:endParaRPr>
          </a:p>
        </p:txBody>
      </p:sp>
    </p:spTree>
    <p:extLst>
      <p:ext uri="{BB962C8B-B14F-4D97-AF65-F5344CB8AC3E}">
        <p14:creationId xmlns:p14="http://schemas.microsoft.com/office/powerpoint/2010/main" val="1818948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33</a:t>
            </a:fld>
            <a:endParaRPr lang="en-US" dirty="0"/>
          </a:p>
        </p:txBody>
      </p:sp>
      <p:pic>
        <p:nvPicPr>
          <p:cNvPr id="6" name="Picture 5">
            <a:extLst>
              <a:ext uri="{FF2B5EF4-FFF2-40B4-BE49-F238E27FC236}">
                <a16:creationId xmlns:a16="http://schemas.microsoft.com/office/drawing/2014/main" id="{EACFF2AA-53CD-DDEE-E35C-05F4C719F570}"/>
              </a:ext>
            </a:extLst>
          </p:cNvPr>
          <p:cNvPicPr>
            <a:picLocks noChangeAspect="1"/>
          </p:cNvPicPr>
          <p:nvPr/>
        </p:nvPicPr>
        <p:blipFill rotWithShape="1">
          <a:blip r:embed="rId2"/>
          <a:srcRect t="4968"/>
          <a:stretch/>
        </p:blipFill>
        <p:spPr>
          <a:xfrm>
            <a:off x="8259607" y="1502014"/>
            <a:ext cx="2231029" cy="4588640"/>
          </a:xfrm>
          <a:prstGeom prst="rect">
            <a:avLst/>
          </a:prstGeom>
        </p:spPr>
      </p:pic>
      <p:sp>
        <p:nvSpPr>
          <p:cNvPr id="13" name="Oval 12">
            <a:extLst>
              <a:ext uri="{FF2B5EF4-FFF2-40B4-BE49-F238E27FC236}">
                <a16:creationId xmlns:a16="http://schemas.microsoft.com/office/drawing/2014/main" id="{B683A51D-F5B2-780E-CFFA-7AC7DB6CB9A6}"/>
              </a:ext>
            </a:extLst>
          </p:cNvPr>
          <p:cNvSpPr/>
          <p:nvPr/>
        </p:nvSpPr>
        <p:spPr>
          <a:xfrm>
            <a:off x="9666514" y="2754086"/>
            <a:ext cx="925286" cy="674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8" name="TextBox 17">
            <a:extLst>
              <a:ext uri="{FF2B5EF4-FFF2-40B4-BE49-F238E27FC236}">
                <a16:creationId xmlns:a16="http://schemas.microsoft.com/office/drawing/2014/main" id="{5A142DCF-DA62-045F-8284-6874EEF04516}"/>
              </a:ext>
            </a:extLst>
          </p:cNvPr>
          <p:cNvSpPr txBox="1"/>
          <p:nvPr/>
        </p:nvSpPr>
        <p:spPr>
          <a:xfrm>
            <a:off x="10638166" y="2624603"/>
            <a:ext cx="284052" cy="307777"/>
          </a:xfrm>
          <a:prstGeom prst="rect">
            <a:avLst/>
          </a:prstGeom>
          <a:noFill/>
        </p:spPr>
        <p:txBody>
          <a:bodyPr wrap="none" rtlCol="0">
            <a:spAutoFit/>
          </a:bodyPr>
          <a:lstStyle/>
          <a:p>
            <a:r>
              <a:rPr lang="es-ES" dirty="0">
                <a:solidFill>
                  <a:srgbClr val="FF0000"/>
                </a:solidFill>
              </a:rPr>
              <a:t>5</a:t>
            </a:r>
            <a:endParaRPr lang="en-CY" dirty="0">
              <a:solidFill>
                <a:srgbClr val="FF0000"/>
              </a:solidFill>
            </a:endParaRPr>
          </a:p>
        </p:txBody>
      </p:sp>
      <p:sp>
        <p:nvSpPr>
          <p:cNvPr id="9" name="TextBox 8">
            <a:extLst>
              <a:ext uri="{FF2B5EF4-FFF2-40B4-BE49-F238E27FC236}">
                <a16:creationId xmlns:a16="http://schemas.microsoft.com/office/drawing/2014/main" id="{B228E240-3CC3-34F8-2571-DE1EFEC72869}"/>
              </a:ext>
            </a:extLst>
          </p:cNvPr>
          <p:cNvSpPr txBox="1"/>
          <p:nvPr/>
        </p:nvSpPr>
        <p:spPr>
          <a:xfrm>
            <a:off x="1057135" y="2932380"/>
            <a:ext cx="6410465" cy="707886"/>
          </a:xfrm>
          <a:prstGeom prst="rect">
            <a:avLst/>
          </a:prstGeom>
          <a:noFill/>
        </p:spPr>
        <p:txBody>
          <a:bodyPr wrap="square" rtlCol="0">
            <a:spAutoFit/>
          </a:bodyPr>
          <a:lstStyle/>
          <a:p>
            <a:pPr algn="just"/>
            <a:r>
              <a:rPr lang="en-US" sz="2000" dirty="0">
                <a:latin typeface="Arial Narrow" panose="020B0606020202030204" pitchFamily="34" charset="0"/>
              </a:rPr>
              <a:t>Once you have completed the above 4 steps, in step 5, you should see how the message you have written has been sent.</a:t>
            </a:r>
            <a:endParaRPr lang="en-CY" sz="2000" dirty="0">
              <a:latin typeface="Arial Narrow" panose="020B0606020202030204" pitchFamily="34" charset="0"/>
            </a:endParaRPr>
          </a:p>
        </p:txBody>
      </p:sp>
      <p:cxnSp>
        <p:nvCxnSpPr>
          <p:cNvPr id="19" name="Straight Arrow Connector 18">
            <a:extLst>
              <a:ext uri="{FF2B5EF4-FFF2-40B4-BE49-F238E27FC236}">
                <a16:creationId xmlns:a16="http://schemas.microsoft.com/office/drawing/2014/main" id="{20C4BE32-4065-C25F-3B19-153A872ADF3D}"/>
              </a:ext>
            </a:extLst>
          </p:cNvPr>
          <p:cNvCxnSpPr/>
          <p:nvPr/>
        </p:nvCxnSpPr>
        <p:spPr>
          <a:xfrm>
            <a:off x="7538720" y="3429000"/>
            <a:ext cx="135128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5327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text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34</a:t>
            </a:fld>
            <a:endParaRPr lang="en-US" dirty="0"/>
          </a:p>
        </p:txBody>
      </p:sp>
      <p:pic>
        <p:nvPicPr>
          <p:cNvPr id="3" name="Picture 2">
            <a:extLst>
              <a:ext uri="{FF2B5EF4-FFF2-40B4-BE49-F238E27FC236}">
                <a16:creationId xmlns:a16="http://schemas.microsoft.com/office/drawing/2014/main" id="{72991832-7C54-91E1-7C82-DF368E4C38C3}"/>
              </a:ext>
            </a:extLst>
          </p:cNvPr>
          <p:cNvPicPr>
            <a:picLocks noChangeAspect="1"/>
          </p:cNvPicPr>
          <p:nvPr/>
        </p:nvPicPr>
        <p:blipFill rotWithShape="1">
          <a:blip r:embed="rId2"/>
          <a:srcRect t="5324"/>
          <a:stretch/>
        </p:blipFill>
        <p:spPr>
          <a:xfrm>
            <a:off x="1324315" y="1502014"/>
            <a:ext cx="2216331" cy="4539660"/>
          </a:xfrm>
          <a:prstGeom prst="rect">
            <a:avLst/>
          </a:prstGeom>
        </p:spPr>
      </p:pic>
      <p:pic>
        <p:nvPicPr>
          <p:cNvPr id="5" name="Picture 4">
            <a:extLst>
              <a:ext uri="{FF2B5EF4-FFF2-40B4-BE49-F238E27FC236}">
                <a16:creationId xmlns:a16="http://schemas.microsoft.com/office/drawing/2014/main" id="{653C4381-22AC-1ED3-A7B6-BB3989379AB3}"/>
              </a:ext>
            </a:extLst>
          </p:cNvPr>
          <p:cNvPicPr>
            <a:picLocks noChangeAspect="1"/>
          </p:cNvPicPr>
          <p:nvPr/>
        </p:nvPicPr>
        <p:blipFill rotWithShape="1">
          <a:blip r:embed="rId3"/>
          <a:srcRect t="5982"/>
          <a:stretch/>
        </p:blipFill>
        <p:spPr>
          <a:xfrm>
            <a:off x="4784612" y="1550994"/>
            <a:ext cx="2231029" cy="4539660"/>
          </a:xfrm>
          <a:prstGeom prst="rect">
            <a:avLst/>
          </a:prstGeom>
        </p:spPr>
      </p:pic>
      <p:pic>
        <p:nvPicPr>
          <p:cNvPr id="6" name="Picture 5">
            <a:extLst>
              <a:ext uri="{FF2B5EF4-FFF2-40B4-BE49-F238E27FC236}">
                <a16:creationId xmlns:a16="http://schemas.microsoft.com/office/drawing/2014/main" id="{EACFF2AA-53CD-DDEE-E35C-05F4C719F570}"/>
              </a:ext>
            </a:extLst>
          </p:cNvPr>
          <p:cNvPicPr>
            <a:picLocks noChangeAspect="1"/>
          </p:cNvPicPr>
          <p:nvPr/>
        </p:nvPicPr>
        <p:blipFill rotWithShape="1">
          <a:blip r:embed="rId4"/>
          <a:srcRect t="4968"/>
          <a:stretch/>
        </p:blipFill>
        <p:spPr>
          <a:xfrm>
            <a:off x="8259607" y="1502014"/>
            <a:ext cx="2231029" cy="4588640"/>
          </a:xfrm>
          <a:prstGeom prst="rect">
            <a:avLst/>
          </a:prstGeom>
        </p:spPr>
      </p:pic>
      <p:sp>
        <p:nvSpPr>
          <p:cNvPr id="7" name="Oval 6">
            <a:extLst>
              <a:ext uri="{FF2B5EF4-FFF2-40B4-BE49-F238E27FC236}">
                <a16:creationId xmlns:a16="http://schemas.microsoft.com/office/drawing/2014/main" id="{C996D8CB-37B7-0F9C-C0FE-76D2EE673878}"/>
              </a:ext>
            </a:extLst>
          </p:cNvPr>
          <p:cNvSpPr/>
          <p:nvPr/>
        </p:nvSpPr>
        <p:spPr>
          <a:xfrm>
            <a:off x="2432480" y="5366657"/>
            <a:ext cx="571977" cy="72399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8" name="Oval 7">
            <a:extLst>
              <a:ext uri="{FF2B5EF4-FFF2-40B4-BE49-F238E27FC236}">
                <a16:creationId xmlns:a16="http://schemas.microsoft.com/office/drawing/2014/main" id="{35899A39-64E7-2684-8344-7425A7C15A66}"/>
              </a:ext>
            </a:extLst>
          </p:cNvPr>
          <p:cNvSpPr/>
          <p:nvPr/>
        </p:nvSpPr>
        <p:spPr>
          <a:xfrm>
            <a:off x="3135086" y="1414928"/>
            <a:ext cx="405560" cy="3812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10" name="Straight Arrow Connector 9">
            <a:extLst>
              <a:ext uri="{FF2B5EF4-FFF2-40B4-BE49-F238E27FC236}">
                <a16:creationId xmlns:a16="http://schemas.microsoft.com/office/drawing/2014/main" id="{26341816-5A9D-B9C9-5443-02C30359B57C}"/>
              </a:ext>
            </a:extLst>
          </p:cNvPr>
          <p:cNvCxnSpPr>
            <a:cxnSpLocks/>
          </p:cNvCxnSpPr>
          <p:nvPr/>
        </p:nvCxnSpPr>
        <p:spPr>
          <a:xfrm flipH="1">
            <a:off x="5900126" y="3739024"/>
            <a:ext cx="511629" cy="56605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AD0219AC-CB93-E152-E578-9BFD73097E16}"/>
              </a:ext>
            </a:extLst>
          </p:cNvPr>
          <p:cNvSpPr/>
          <p:nvPr/>
        </p:nvSpPr>
        <p:spPr>
          <a:xfrm>
            <a:off x="6705600" y="4122519"/>
            <a:ext cx="310041" cy="3651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3" name="Oval 12">
            <a:extLst>
              <a:ext uri="{FF2B5EF4-FFF2-40B4-BE49-F238E27FC236}">
                <a16:creationId xmlns:a16="http://schemas.microsoft.com/office/drawing/2014/main" id="{B683A51D-F5B2-780E-CFFA-7AC7DB6CB9A6}"/>
              </a:ext>
            </a:extLst>
          </p:cNvPr>
          <p:cNvSpPr/>
          <p:nvPr/>
        </p:nvSpPr>
        <p:spPr>
          <a:xfrm>
            <a:off x="9666514" y="2754086"/>
            <a:ext cx="925286" cy="67491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4" name="TextBox 13">
            <a:extLst>
              <a:ext uri="{FF2B5EF4-FFF2-40B4-BE49-F238E27FC236}">
                <a16:creationId xmlns:a16="http://schemas.microsoft.com/office/drawing/2014/main" id="{489F8D1B-91E6-F03F-BD7A-9DDFF163F21B}"/>
              </a:ext>
            </a:extLst>
          </p:cNvPr>
          <p:cNvSpPr txBox="1"/>
          <p:nvPr/>
        </p:nvSpPr>
        <p:spPr>
          <a:xfrm>
            <a:off x="3004457" y="520337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5" name="TextBox 14">
            <a:extLst>
              <a:ext uri="{FF2B5EF4-FFF2-40B4-BE49-F238E27FC236}">
                <a16:creationId xmlns:a16="http://schemas.microsoft.com/office/drawing/2014/main" id="{E3483A17-254D-7C93-6586-5800CBE61745}"/>
              </a:ext>
            </a:extLst>
          </p:cNvPr>
          <p:cNvSpPr txBox="1"/>
          <p:nvPr/>
        </p:nvSpPr>
        <p:spPr>
          <a:xfrm>
            <a:off x="3637396" y="1690688"/>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16" name="TextBox 15">
            <a:extLst>
              <a:ext uri="{FF2B5EF4-FFF2-40B4-BE49-F238E27FC236}">
                <a16:creationId xmlns:a16="http://schemas.microsoft.com/office/drawing/2014/main" id="{D040855D-5829-A775-8E5D-653FF41000CD}"/>
              </a:ext>
            </a:extLst>
          </p:cNvPr>
          <p:cNvSpPr txBox="1"/>
          <p:nvPr/>
        </p:nvSpPr>
        <p:spPr>
          <a:xfrm>
            <a:off x="6407466" y="355646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17" name="TextBox 16">
            <a:extLst>
              <a:ext uri="{FF2B5EF4-FFF2-40B4-BE49-F238E27FC236}">
                <a16:creationId xmlns:a16="http://schemas.microsoft.com/office/drawing/2014/main" id="{B10E9DED-3E55-75F7-7442-E77AD2CA661C}"/>
              </a:ext>
            </a:extLst>
          </p:cNvPr>
          <p:cNvSpPr txBox="1"/>
          <p:nvPr/>
        </p:nvSpPr>
        <p:spPr>
          <a:xfrm>
            <a:off x="7065571" y="4179867"/>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18" name="TextBox 17">
            <a:extLst>
              <a:ext uri="{FF2B5EF4-FFF2-40B4-BE49-F238E27FC236}">
                <a16:creationId xmlns:a16="http://schemas.microsoft.com/office/drawing/2014/main" id="{5A142DCF-DA62-045F-8284-6874EEF04516}"/>
              </a:ext>
            </a:extLst>
          </p:cNvPr>
          <p:cNvSpPr txBox="1"/>
          <p:nvPr/>
        </p:nvSpPr>
        <p:spPr>
          <a:xfrm>
            <a:off x="10638166" y="2624603"/>
            <a:ext cx="284052" cy="307777"/>
          </a:xfrm>
          <a:prstGeom prst="rect">
            <a:avLst/>
          </a:prstGeom>
          <a:noFill/>
        </p:spPr>
        <p:txBody>
          <a:bodyPr wrap="none" rtlCol="0">
            <a:spAutoFit/>
          </a:bodyPr>
          <a:lstStyle/>
          <a:p>
            <a:r>
              <a:rPr lang="es-ES" dirty="0">
                <a:solidFill>
                  <a:srgbClr val="FF0000"/>
                </a:solidFill>
              </a:rPr>
              <a:t>5</a:t>
            </a:r>
            <a:endParaRPr lang="en-CY" dirty="0">
              <a:solidFill>
                <a:srgbClr val="FF0000"/>
              </a:solidFill>
            </a:endParaRPr>
          </a:p>
        </p:txBody>
      </p:sp>
    </p:spTree>
    <p:extLst>
      <p:ext uri="{BB962C8B-B14F-4D97-AF65-F5344CB8AC3E}">
        <p14:creationId xmlns:p14="http://schemas.microsoft.com/office/powerpoint/2010/main" val="434779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unsend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35</a:t>
            </a:fld>
            <a:endParaRPr lang="en-US" dirty="0"/>
          </a:p>
        </p:txBody>
      </p:sp>
      <p:pic>
        <p:nvPicPr>
          <p:cNvPr id="17" name="Picture 16">
            <a:extLst>
              <a:ext uri="{FF2B5EF4-FFF2-40B4-BE49-F238E27FC236}">
                <a16:creationId xmlns:a16="http://schemas.microsoft.com/office/drawing/2014/main" id="{52E785A8-687D-AF74-48E5-F5436EC97C70}"/>
              </a:ext>
            </a:extLst>
          </p:cNvPr>
          <p:cNvPicPr>
            <a:picLocks noChangeAspect="1"/>
          </p:cNvPicPr>
          <p:nvPr/>
        </p:nvPicPr>
        <p:blipFill rotWithShape="1">
          <a:blip r:embed="rId2"/>
          <a:srcRect t="5795"/>
          <a:stretch/>
        </p:blipFill>
        <p:spPr>
          <a:xfrm>
            <a:off x="240030" y="1512861"/>
            <a:ext cx="1975635" cy="4027972"/>
          </a:xfrm>
          <a:prstGeom prst="rect">
            <a:avLst/>
          </a:prstGeom>
        </p:spPr>
      </p:pic>
      <p:cxnSp>
        <p:nvCxnSpPr>
          <p:cNvPr id="33" name="Straight Arrow Connector 32">
            <a:extLst>
              <a:ext uri="{FF2B5EF4-FFF2-40B4-BE49-F238E27FC236}">
                <a16:creationId xmlns:a16="http://schemas.microsoft.com/office/drawing/2014/main" id="{D864A1A0-47E9-D93C-E3D1-F6448ABF1AA6}"/>
              </a:ext>
            </a:extLst>
          </p:cNvPr>
          <p:cNvCxnSpPr/>
          <p:nvPr/>
        </p:nvCxnSpPr>
        <p:spPr>
          <a:xfrm flipV="1">
            <a:off x="1491343" y="3799114"/>
            <a:ext cx="130628" cy="7511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659315D-5AFE-792F-54EC-84DC3A47508D}"/>
              </a:ext>
            </a:extLst>
          </p:cNvPr>
          <p:cNvSpPr txBox="1"/>
          <p:nvPr/>
        </p:nvSpPr>
        <p:spPr>
          <a:xfrm>
            <a:off x="1514138" y="439634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5" name="TextBox 4">
            <a:extLst>
              <a:ext uri="{FF2B5EF4-FFF2-40B4-BE49-F238E27FC236}">
                <a16:creationId xmlns:a16="http://schemas.microsoft.com/office/drawing/2014/main" id="{6A48BB2E-75DE-FF2D-37A8-7AC5C96FCA47}"/>
              </a:ext>
            </a:extLst>
          </p:cNvPr>
          <p:cNvSpPr txBox="1"/>
          <p:nvPr/>
        </p:nvSpPr>
        <p:spPr>
          <a:xfrm>
            <a:off x="4410256" y="3091228"/>
            <a:ext cx="5513061" cy="707886"/>
          </a:xfrm>
          <a:prstGeom prst="rect">
            <a:avLst/>
          </a:prstGeom>
          <a:noFill/>
        </p:spPr>
        <p:txBody>
          <a:bodyPr wrap="square" rtlCol="0">
            <a:spAutoFit/>
          </a:bodyPr>
          <a:lstStyle/>
          <a:p>
            <a:pPr algn="just"/>
            <a:r>
              <a:rPr lang="en-US" sz="2000" dirty="0">
                <a:latin typeface="Arial Narrow" panose="020B0606020202030204" pitchFamily="34" charset="0"/>
              </a:rPr>
              <a:t>To delete the message you have sent, please select the message and hold the screen.</a:t>
            </a:r>
            <a:endParaRPr lang="en-CY" sz="2000" dirty="0">
              <a:latin typeface="Arial Narrow" panose="020B0606020202030204" pitchFamily="34" charset="0"/>
            </a:endParaRPr>
          </a:p>
        </p:txBody>
      </p:sp>
      <p:cxnSp>
        <p:nvCxnSpPr>
          <p:cNvPr id="9" name="Straight Arrow Connector 8">
            <a:extLst>
              <a:ext uri="{FF2B5EF4-FFF2-40B4-BE49-F238E27FC236}">
                <a16:creationId xmlns:a16="http://schemas.microsoft.com/office/drawing/2014/main" id="{1D0A148F-E701-DF51-E419-EB78F46EE0EB}"/>
              </a:ext>
            </a:extLst>
          </p:cNvPr>
          <p:cNvCxnSpPr>
            <a:cxnSpLocks/>
          </p:cNvCxnSpPr>
          <p:nvPr/>
        </p:nvCxnSpPr>
        <p:spPr>
          <a:xfrm flipH="1">
            <a:off x="2961409" y="3429000"/>
            <a:ext cx="1244831" cy="161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8392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unsend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36</a:t>
            </a:fld>
            <a:endParaRPr lang="en-US" dirty="0"/>
          </a:p>
        </p:txBody>
      </p:sp>
      <p:pic>
        <p:nvPicPr>
          <p:cNvPr id="15" name="Picture 14">
            <a:extLst>
              <a:ext uri="{FF2B5EF4-FFF2-40B4-BE49-F238E27FC236}">
                <a16:creationId xmlns:a16="http://schemas.microsoft.com/office/drawing/2014/main" id="{6C2C90DC-D60F-7CDC-835B-541F76E59167}"/>
              </a:ext>
            </a:extLst>
          </p:cNvPr>
          <p:cNvPicPr>
            <a:picLocks noChangeAspect="1"/>
          </p:cNvPicPr>
          <p:nvPr/>
        </p:nvPicPr>
        <p:blipFill rotWithShape="1">
          <a:blip r:embed="rId2"/>
          <a:srcRect t="5795"/>
          <a:stretch/>
        </p:blipFill>
        <p:spPr>
          <a:xfrm>
            <a:off x="2580494" y="1512861"/>
            <a:ext cx="1975635" cy="4027972"/>
          </a:xfrm>
          <a:prstGeom prst="rect">
            <a:avLst/>
          </a:prstGeom>
        </p:spPr>
      </p:pic>
      <p:sp>
        <p:nvSpPr>
          <p:cNvPr id="35" name="TextBox 34">
            <a:extLst>
              <a:ext uri="{FF2B5EF4-FFF2-40B4-BE49-F238E27FC236}">
                <a16:creationId xmlns:a16="http://schemas.microsoft.com/office/drawing/2014/main" id="{49B44236-7353-4F8C-53A0-1A59382D40CB}"/>
              </a:ext>
            </a:extLst>
          </p:cNvPr>
          <p:cNvSpPr txBox="1"/>
          <p:nvPr/>
        </p:nvSpPr>
        <p:spPr>
          <a:xfrm>
            <a:off x="3696789" y="4020782"/>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36" name="Oval 35">
            <a:extLst>
              <a:ext uri="{FF2B5EF4-FFF2-40B4-BE49-F238E27FC236}">
                <a16:creationId xmlns:a16="http://schemas.microsoft.com/office/drawing/2014/main" id="{4E82ED9C-E8BF-63CA-B559-B96078CF61B2}"/>
              </a:ext>
            </a:extLst>
          </p:cNvPr>
          <p:cNvSpPr/>
          <p:nvPr/>
        </p:nvSpPr>
        <p:spPr>
          <a:xfrm>
            <a:off x="4121547" y="5078439"/>
            <a:ext cx="40867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39" name="TextBox 38">
            <a:extLst>
              <a:ext uri="{FF2B5EF4-FFF2-40B4-BE49-F238E27FC236}">
                <a16:creationId xmlns:a16="http://schemas.microsoft.com/office/drawing/2014/main" id="{F8DD6B19-BF33-B143-CCCE-5A170C592AC1}"/>
              </a:ext>
            </a:extLst>
          </p:cNvPr>
          <p:cNvSpPr txBox="1"/>
          <p:nvPr/>
        </p:nvSpPr>
        <p:spPr>
          <a:xfrm>
            <a:off x="4335526" y="477066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3" name="TextBox 2">
            <a:extLst>
              <a:ext uri="{FF2B5EF4-FFF2-40B4-BE49-F238E27FC236}">
                <a16:creationId xmlns:a16="http://schemas.microsoft.com/office/drawing/2014/main" id="{8CD4E31B-AEAA-5D78-3FEA-0C777B1C9397}"/>
              </a:ext>
            </a:extLst>
          </p:cNvPr>
          <p:cNvSpPr txBox="1"/>
          <p:nvPr/>
        </p:nvSpPr>
        <p:spPr>
          <a:xfrm>
            <a:off x="5839691" y="2921168"/>
            <a:ext cx="5514109" cy="1015663"/>
          </a:xfrm>
          <a:prstGeom prst="rect">
            <a:avLst/>
          </a:prstGeom>
          <a:noFill/>
        </p:spPr>
        <p:txBody>
          <a:bodyPr wrap="square" rtlCol="0">
            <a:spAutoFit/>
          </a:bodyPr>
          <a:lstStyle/>
          <a:p>
            <a:pPr algn="just"/>
            <a:r>
              <a:rPr lang="en-US" sz="2000" dirty="0">
                <a:latin typeface="Arial Narrow" panose="020B0606020202030204" pitchFamily="34" charset="0"/>
              </a:rPr>
              <a:t>Once you get several options on the screen you should select the option that says </a:t>
            </a:r>
            <a:r>
              <a:rPr lang="en-US" sz="2000" i="1" dirty="0">
                <a:latin typeface="Arial Narrow" panose="020B0606020202030204" pitchFamily="34" charset="0"/>
              </a:rPr>
              <a:t>More…</a:t>
            </a:r>
            <a:r>
              <a:rPr lang="en-US" sz="2000" dirty="0">
                <a:latin typeface="Arial Narrow" panose="020B0606020202030204" pitchFamily="34" charset="0"/>
              </a:rPr>
              <a:t> in the lower right hand side of the screen, please. </a:t>
            </a:r>
            <a:endParaRPr lang="en-CY" sz="20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FCB05318-D96D-B6E9-6F38-49948266B18C}"/>
              </a:ext>
            </a:extLst>
          </p:cNvPr>
          <p:cNvCxnSpPr/>
          <p:nvPr/>
        </p:nvCxnSpPr>
        <p:spPr>
          <a:xfrm flipH="1">
            <a:off x="4724400" y="3647440"/>
            <a:ext cx="934720" cy="94488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654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unsend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37</a:t>
            </a:fld>
            <a:endParaRPr lang="en-US" dirty="0"/>
          </a:p>
        </p:txBody>
      </p:sp>
      <p:pic>
        <p:nvPicPr>
          <p:cNvPr id="13" name="Picture 12">
            <a:extLst>
              <a:ext uri="{FF2B5EF4-FFF2-40B4-BE49-F238E27FC236}">
                <a16:creationId xmlns:a16="http://schemas.microsoft.com/office/drawing/2014/main" id="{D968548F-8536-5976-1021-8224760866A3}"/>
              </a:ext>
            </a:extLst>
          </p:cNvPr>
          <p:cNvPicPr>
            <a:picLocks noChangeAspect="1"/>
          </p:cNvPicPr>
          <p:nvPr/>
        </p:nvPicPr>
        <p:blipFill rotWithShape="1">
          <a:blip r:embed="rId2"/>
          <a:srcRect t="5795"/>
          <a:stretch/>
        </p:blipFill>
        <p:spPr>
          <a:xfrm>
            <a:off x="4918301" y="1512857"/>
            <a:ext cx="1975634" cy="4027972"/>
          </a:xfrm>
          <a:prstGeom prst="rect">
            <a:avLst/>
          </a:prstGeom>
        </p:spPr>
      </p:pic>
      <p:cxnSp>
        <p:nvCxnSpPr>
          <p:cNvPr id="38" name="Straight Arrow Connector 37">
            <a:extLst>
              <a:ext uri="{FF2B5EF4-FFF2-40B4-BE49-F238E27FC236}">
                <a16:creationId xmlns:a16="http://schemas.microsoft.com/office/drawing/2014/main" id="{5EBB9053-22C8-BFA1-A848-D5B44D7FA71D}"/>
              </a:ext>
            </a:extLst>
          </p:cNvPr>
          <p:cNvCxnSpPr/>
          <p:nvPr/>
        </p:nvCxnSpPr>
        <p:spPr>
          <a:xfrm flipH="1">
            <a:off x="6096000" y="4020782"/>
            <a:ext cx="370114" cy="307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D183C06-AB24-4083-3029-AB069E0323B3}"/>
              </a:ext>
            </a:extLst>
          </p:cNvPr>
          <p:cNvSpPr txBox="1"/>
          <p:nvPr/>
        </p:nvSpPr>
        <p:spPr>
          <a:xfrm>
            <a:off x="6444084" y="3922594"/>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3" name="TextBox 2">
            <a:extLst>
              <a:ext uri="{FF2B5EF4-FFF2-40B4-BE49-F238E27FC236}">
                <a16:creationId xmlns:a16="http://schemas.microsoft.com/office/drawing/2014/main" id="{C516341C-B633-E2C3-33E2-7C73E74BBCCA}"/>
              </a:ext>
            </a:extLst>
          </p:cNvPr>
          <p:cNvSpPr txBox="1"/>
          <p:nvPr/>
        </p:nvSpPr>
        <p:spPr>
          <a:xfrm>
            <a:off x="7859485" y="2906931"/>
            <a:ext cx="3571009" cy="1015663"/>
          </a:xfrm>
          <a:prstGeom prst="rect">
            <a:avLst/>
          </a:prstGeom>
          <a:noFill/>
        </p:spPr>
        <p:txBody>
          <a:bodyPr wrap="square" rtlCol="0">
            <a:spAutoFit/>
          </a:bodyPr>
          <a:lstStyle/>
          <a:p>
            <a:pPr algn="just"/>
            <a:r>
              <a:rPr lang="en-US" sz="2000" dirty="0">
                <a:latin typeface="Arial Narrow" panose="020B0606020202030204" pitchFamily="34" charset="0"/>
              </a:rPr>
              <a:t>Following step 3, please select the first option which reads as follows: </a:t>
            </a:r>
            <a:r>
              <a:rPr lang="en-US" sz="2000" i="1" dirty="0">
                <a:latin typeface="Arial Narrow" panose="020B0606020202030204" pitchFamily="34" charset="0"/>
              </a:rPr>
              <a:t>Unsend.</a:t>
            </a:r>
            <a:endParaRPr lang="en-CY" sz="20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4374D482-23FE-F3D7-EAAD-BE7AF66D9714}"/>
              </a:ext>
            </a:extLst>
          </p:cNvPr>
          <p:cNvCxnSpPr/>
          <p:nvPr/>
        </p:nvCxnSpPr>
        <p:spPr>
          <a:xfrm flipH="1">
            <a:off x="7021286" y="3429000"/>
            <a:ext cx="6966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895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unsend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38</a:t>
            </a:fld>
            <a:endParaRPr lang="en-US" dirty="0"/>
          </a:p>
        </p:txBody>
      </p:sp>
      <p:pic>
        <p:nvPicPr>
          <p:cNvPr id="11" name="Picture 10">
            <a:extLst>
              <a:ext uri="{FF2B5EF4-FFF2-40B4-BE49-F238E27FC236}">
                <a16:creationId xmlns:a16="http://schemas.microsoft.com/office/drawing/2014/main" id="{8C57600B-6EA4-6BB1-D208-3B72DE5EA4F9}"/>
              </a:ext>
            </a:extLst>
          </p:cNvPr>
          <p:cNvPicPr>
            <a:picLocks noChangeAspect="1"/>
          </p:cNvPicPr>
          <p:nvPr/>
        </p:nvPicPr>
        <p:blipFill rotWithShape="1">
          <a:blip r:embed="rId2"/>
          <a:srcRect t="5795"/>
          <a:stretch/>
        </p:blipFill>
        <p:spPr>
          <a:xfrm>
            <a:off x="7256106" y="1512857"/>
            <a:ext cx="1975634" cy="4027972"/>
          </a:xfrm>
          <a:prstGeom prst="rect">
            <a:avLst/>
          </a:prstGeom>
        </p:spPr>
      </p:pic>
      <p:sp>
        <p:nvSpPr>
          <p:cNvPr id="41" name="TextBox 40">
            <a:extLst>
              <a:ext uri="{FF2B5EF4-FFF2-40B4-BE49-F238E27FC236}">
                <a16:creationId xmlns:a16="http://schemas.microsoft.com/office/drawing/2014/main" id="{C7E3FB32-7727-3870-1AE3-75BB260A32AB}"/>
              </a:ext>
            </a:extLst>
          </p:cNvPr>
          <p:cNvSpPr txBox="1"/>
          <p:nvPr/>
        </p:nvSpPr>
        <p:spPr>
          <a:xfrm>
            <a:off x="8135666" y="4230371"/>
            <a:ext cx="284052" cy="307777"/>
          </a:xfrm>
          <a:prstGeom prst="rect">
            <a:avLst/>
          </a:prstGeom>
          <a:noFill/>
        </p:spPr>
        <p:txBody>
          <a:bodyPr wrap="none" rtlCol="0">
            <a:spAutoFit/>
          </a:bodyPr>
          <a:lstStyle/>
          <a:p>
            <a:r>
              <a:rPr lang="es-ES" dirty="0">
                <a:solidFill>
                  <a:srgbClr val="FF0000"/>
                </a:solidFill>
              </a:rPr>
              <a:t>5</a:t>
            </a:r>
            <a:endParaRPr lang="en-CY" dirty="0">
              <a:solidFill>
                <a:srgbClr val="FF0000"/>
              </a:solidFill>
            </a:endParaRPr>
          </a:p>
        </p:txBody>
      </p:sp>
      <p:sp>
        <p:nvSpPr>
          <p:cNvPr id="3" name="TextBox 2">
            <a:extLst>
              <a:ext uri="{FF2B5EF4-FFF2-40B4-BE49-F238E27FC236}">
                <a16:creationId xmlns:a16="http://schemas.microsoft.com/office/drawing/2014/main" id="{217C2D50-3D71-EB8C-9CBA-0ACB141318C5}"/>
              </a:ext>
            </a:extLst>
          </p:cNvPr>
          <p:cNvSpPr txBox="1"/>
          <p:nvPr/>
        </p:nvSpPr>
        <p:spPr>
          <a:xfrm>
            <a:off x="2027356" y="1855622"/>
            <a:ext cx="4068644" cy="3785652"/>
          </a:xfrm>
          <a:prstGeom prst="rect">
            <a:avLst/>
          </a:prstGeom>
          <a:noFill/>
        </p:spPr>
        <p:txBody>
          <a:bodyPr wrap="square" rtlCol="0">
            <a:spAutoFit/>
          </a:bodyPr>
          <a:lstStyle/>
          <a:p>
            <a:pPr algn="just"/>
            <a:r>
              <a:rPr lang="en-US" sz="2000" dirty="0">
                <a:latin typeface="Arial Narrow" panose="020B0606020202030204" pitchFamily="34" charset="0"/>
              </a:rPr>
              <a:t>As shown you will have to select between two options: </a:t>
            </a:r>
            <a:r>
              <a:rPr lang="en-US" sz="2000" i="1" dirty="0">
                <a:latin typeface="Arial Narrow" panose="020B0606020202030204" pitchFamily="34" charset="0"/>
              </a:rPr>
              <a:t>Unsend for everyone </a:t>
            </a:r>
            <a:r>
              <a:rPr lang="en-US" sz="2000" dirty="0">
                <a:latin typeface="Arial Narrow" panose="020B0606020202030204" pitchFamily="34" charset="0"/>
              </a:rPr>
              <a:t>or </a:t>
            </a:r>
            <a:r>
              <a:rPr lang="en-US" sz="2000" i="1" dirty="0">
                <a:latin typeface="Arial Narrow" panose="020B0606020202030204" pitchFamily="34" charset="0"/>
              </a:rPr>
              <a:t>Unsend for you.</a:t>
            </a:r>
            <a:endParaRPr lang="en-US" sz="2000" dirty="0">
              <a:latin typeface="Arial Narrow" panose="020B0606020202030204" pitchFamily="34" charset="0"/>
            </a:endParaRP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If you select the first option you will delete the message for both the person you were sending it to and for you. While if you select the option that says </a:t>
            </a:r>
            <a:r>
              <a:rPr lang="en-US" sz="2000" i="1" dirty="0">
                <a:latin typeface="Arial Narrow" panose="020B0606020202030204" pitchFamily="34" charset="0"/>
              </a:rPr>
              <a:t>Unsend for you</a:t>
            </a:r>
            <a:r>
              <a:rPr lang="en-US" sz="2000" dirty="0">
                <a:latin typeface="Arial Narrow" panose="020B0606020202030204" pitchFamily="34" charset="0"/>
              </a:rPr>
              <a:t>, the other person will still receive and be able to read the message while for you the message will no longer appear on the screen. Please, make the right choice.</a:t>
            </a:r>
          </a:p>
        </p:txBody>
      </p:sp>
      <p:cxnSp>
        <p:nvCxnSpPr>
          <p:cNvPr id="6" name="Straight Arrow Connector 5">
            <a:extLst>
              <a:ext uri="{FF2B5EF4-FFF2-40B4-BE49-F238E27FC236}">
                <a16:creationId xmlns:a16="http://schemas.microsoft.com/office/drawing/2014/main" id="{C84680BB-403F-08A7-9087-E959B9A794EB}"/>
              </a:ext>
            </a:extLst>
          </p:cNvPr>
          <p:cNvCxnSpPr/>
          <p:nvPr/>
        </p:nvCxnSpPr>
        <p:spPr>
          <a:xfrm>
            <a:off x="6267994" y="3429000"/>
            <a:ext cx="8229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77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0DF9BD-0847-B73F-45AE-1589E8FA159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a:t>
            </a:fld>
            <a:endParaRPr lang="en-US" dirty="0"/>
          </a:p>
        </p:txBody>
      </p:sp>
      <p:sp>
        <p:nvSpPr>
          <p:cNvPr id="6" name="Rectangle 5">
            <a:extLst>
              <a:ext uri="{FF2B5EF4-FFF2-40B4-BE49-F238E27FC236}">
                <a16:creationId xmlns:a16="http://schemas.microsoft.com/office/drawing/2014/main" id="{FAB6E9D7-23BE-657E-D8C0-5BDDB0CE14F6}"/>
              </a:ext>
            </a:extLst>
          </p:cNvPr>
          <p:cNvSpPr/>
          <p:nvPr/>
        </p:nvSpPr>
        <p:spPr>
          <a:xfrm>
            <a:off x="0" y="0"/>
            <a:ext cx="12192000" cy="1320800"/>
          </a:xfrm>
          <a:prstGeom prst="rect">
            <a:avLst/>
          </a:prstGeom>
          <a:gradFill>
            <a:gsLst>
              <a:gs pos="9000">
                <a:srgbClr val="3A9BDC"/>
              </a:gs>
              <a:gs pos="59000">
                <a:schemeClr val="accent1">
                  <a:lumMod val="45000"/>
                  <a:lumOff val="55000"/>
                </a:schemeClr>
              </a:gs>
              <a:gs pos="72000">
                <a:schemeClr val="accent1">
                  <a:lumMod val="45000"/>
                  <a:lumOff val="55000"/>
                </a:schemeClr>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7" name="Google Shape;93;p1">
            <a:extLst>
              <a:ext uri="{FF2B5EF4-FFF2-40B4-BE49-F238E27FC236}">
                <a16:creationId xmlns:a16="http://schemas.microsoft.com/office/drawing/2014/main" id="{300127D8-6399-CF7F-2388-9CE0C85A57B5}"/>
              </a:ext>
            </a:extLst>
          </p:cNvPr>
          <p:cNvSpPr txBox="1">
            <a:spLocks/>
          </p:cNvSpPr>
          <p:nvPr/>
        </p:nvSpPr>
        <p:spPr>
          <a:xfrm>
            <a:off x="1722779" y="923200"/>
            <a:ext cx="9144000"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6000"/>
              <a:buFont typeface="Candara"/>
              <a:buNone/>
            </a:pPr>
            <a:r>
              <a:rPr lang="en-US" b="1" dirty="0">
                <a:solidFill>
                  <a:srgbClr val="3A9BDC"/>
                </a:solidFill>
                <a:latin typeface="Gadugi" panose="020B0502040204020203" pitchFamily="34" charset="0"/>
                <a:ea typeface="Gadugi" panose="020B0502040204020203" pitchFamily="34" charset="0"/>
                <a:cs typeface="Candara"/>
                <a:sym typeface="Candara"/>
              </a:rPr>
              <a:t>Learning Material Modules</a:t>
            </a:r>
          </a:p>
        </p:txBody>
      </p:sp>
      <p:pic>
        <p:nvPicPr>
          <p:cNvPr id="12" name="Picture 11">
            <a:extLst>
              <a:ext uri="{FF2B5EF4-FFF2-40B4-BE49-F238E27FC236}">
                <a16:creationId xmlns:a16="http://schemas.microsoft.com/office/drawing/2014/main" id="{6B096BA9-5905-44B8-D4B7-29B8DFCE6DC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0978" y="2090195"/>
            <a:ext cx="9790043" cy="3844605"/>
          </a:xfrm>
          <a:prstGeom prst="rect">
            <a:avLst/>
          </a:prstGeom>
        </p:spPr>
      </p:pic>
      <p:sp>
        <p:nvSpPr>
          <p:cNvPr id="13" name="Google Shape;93;p1">
            <a:extLst>
              <a:ext uri="{FF2B5EF4-FFF2-40B4-BE49-F238E27FC236}">
                <a16:creationId xmlns:a16="http://schemas.microsoft.com/office/drawing/2014/main" id="{E934C966-0323-971D-99CC-D93E602E8410}"/>
              </a:ext>
            </a:extLst>
          </p:cNvPr>
          <p:cNvSpPr txBox="1">
            <a:spLocks/>
          </p:cNvSpPr>
          <p:nvPr/>
        </p:nvSpPr>
        <p:spPr>
          <a:xfrm>
            <a:off x="3303101" y="2205285"/>
            <a:ext cx="9144000"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6000"/>
              <a:buFont typeface="Candara"/>
              <a:buNone/>
            </a:pPr>
            <a:r>
              <a:rPr lang="en-US" sz="2000" b="1" dirty="0">
                <a:solidFill>
                  <a:schemeClr val="bg1"/>
                </a:solidFill>
                <a:latin typeface="Gadugi" panose="020B0502040204020203" pitchFamily="34" charset="0"/>
                <a:ea typeface="Gadugi" panose="020B0502040204020203" pitchFamily="34" charset="0"/>
                <a:cs typeface="Candara"/>
                <a:sym typeface="Candara"/>
              </a:rPr>
              <a:t>Information &amp; </a:t>
            </a:r>
          </a:p>
          <a:p>
            <a:pPr>
              <a:buSzPts val="6000"/>
              <a:buFont typeface="Candara"/>
              <a:buNone/>
            </a:pPr>
            <a:r>
              <a:rPr lang="en-US" sz="2000" b="1" dirty="0">
                <a:solidFill>
                  <a:schemeClr val="bg1"/>
                </a:solidFill>
                <a:latin typeface="Gadugi" panose="020B0502040204020203" pitchFamily="34" charset="0"/>
                <a:ea typeface="Gadugi" panose="020B0502040204020203" pitchFamily="34" charset="0"/>
                <a:cs typeface="Candara"/>
                <a:sym typeface="Candara"/>
              </a:rPr>
              <a:t>Data Literacy</a:t>
            </a:r>
          </a:p>
        </p:txBody>
      </p:sp>
      <p:sp>
        <p:nvSpPr>
          <p:cNvPr id="14" name="Google Shape;93;p1">
            <a:extLst>
              <a:ext uri="{FF2B5EF4-FFF2-40B4-BE49-F238E27FC236}">
                <a16:creationId xmlns:a16="http://schemas.microsoft.com/office/drawing/2014/main" id="{F7F83ADB-F030-1887-2CB7-07C6A6184070}"/>
              </a:ext>
            </a:extLst>
          </p:cNvPr>
          <p:cNvSpPr txBox="1">
            <a:spLocks/>
          </p:cNvSpPr>
          <p:nvPr/>
        </p:nvSpPr>
        <p:spPr>
          <a:xfrm>
            <a:off x="3303101" y="4399843"/>
            <a:ext cx="2392021"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6000"/>
              <a:buFont typeface="Candara"/>
              <a:buNone/>
            </a:pPr>
            <a:r>
              <a:rPr lang="en-US" sz="2000" b="1" dirty="0">
                <a:solidFill>
                  <a:schemeClr val="bg1"/>
                </a:solidFill>
                <a:latin typeface="Gadugi" panose="020B0502040204020203" pitchFamily="34" charset="0"/>
                <a:ea typeface="Gadugi" panose="020B0502040204020203" pitchFamily="34" charset="0"/>
                <a:cs typeface="Candara"/>
                <a:sym typeface="Candara"/>
              </a:rPr>
              <a:t>Communication &amp; Collaboration </a:t>
            </a:r>
          </a:p>
        </p:txBody>
      </p:sp>
      <p:sp>
        <p:nvSpPr>
          <p:cNvPr id="15" name="Google Shape;93;p1">
            <a:extLst>
              <a:ext uri="{FF2B5EF4-FFF2-40B4-BE49-F238E27FC236}">
                <a16:creationId xmlns:a16="http://schemas.microsoft.com/office/drawing/2014/main" id="{381CC9C4-151E-4E3C-0243-9C7AD3F0CDF9}"/>
              </a:ext>
            </a:extLst>
          </p:cNvPr>
          <p:cNvSpPr txBox="1">
            <a:spLocks/>
          </p:cNvSpPr>
          <p:nvPr/>
        </p:nvSpPr>
        <p:spPr>
          <a:xfrm>
            <a:off x="8285919" y="2211514"/>
            <a:ext cx="2392021"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6000"/>
              <a:buFont typeface="Candara"/>
              <a:buNone/>
            </a:pPr>
            <a:r>
              <a:rPr lang="en-US" sz="2000" b="1" dirty="0">
                <a:solidFill>
                  <a:schemeClr val="bg1"/>
                </a:solidFill>
                <a:latin typeface="Gadugi" panose="020B0502040204020203" pitchFamily="34" charset="0"/>
                <a:ea typeface="Gadugi" panose="020B0502040204020203" pitchFamily="34" charset="0"/>
                <a:cs typeface="Candara"/>
                <a:sym typeface="Candara"/>
              </a:rPr>
              <a:t>Digital Content Creation</a:t>
            </a:r>
          </a:p>
        </p:txBody>
      </p:sp>
      <p:sp>
        <p:nvSpPr>
          <p:cNvPr id="16" name="Google Shape;93;p1">
            <a:extLst>
              <a:ext uri="{FF2B5EF4-FFF2-40B4-BE49-F238E27FC236}">
                <a16:creationId xmlns:a16="http://schemas.microsoft.com/office/drawing/2014/main" id="{E7170C8D-923A-2D84-4034-C2C5234FCB37}"/>
              </a:ext>
            </a:extLst>
          </p:cNvPr>
          <p:cNvSpPr txBox="1">
            <a:spLocks/>
          </p:cNvSpPr>
          <p:nvPr/>
        </p:nvSpPr>
        <p:spPr>
          <a:xfrm>
            <a:off x="8285919" y="4260695"/>
            <a:ext cx="2392021" cy="1025381"/>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6000"/>
              <a:buFont typeface="Candara"/>
              <a:buNone/>
            </a:pPr>
            <a:r>
              <a:rPr lang="en-US" sz="2000" b="1" dirty="0">
                <a:solidFill>
                  <a:schemeClr val="bg1"/>
                </a:solidFill>
                <a:latin typeface="Gadugi" panose="020B0502040204020203" pitchFamily="34" charset="0"/>
                <a:ea typeface="Gadugi" panose="020B0502040204020203" pitchFamily="34" charset="0"/>
                <a:cs typeface="Candara"/>
                <a:sym typeface="Candara"/>
              </a:rPr>
              <a:t>Safety</a:t>
            </a:r>
          </a:p>
        </p:txBody>
      </p:sp>
    </p:spTree>
    <p:extLst>
      <p:ext uri="{BB962C8B-B14F-4D97-AF65-F5344CB8AC3E}">
        <p14:creationId xmlns:p14="http://schemas.microsoft.com/office/powerpoint/2010/main" val="178885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unsend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39</a:t>
            </a:fld>
            <a:endParaRPr lang="en-US" dirty="0"/>
          </a:p>
        </p:txBody>
      </p:sp>
      <p:pic>
        <p:nvPicPr>
          <p:cNvPr id="31" name="Picture 30">
            <a:extLst>
              <a:ext uri="{FF2B5EF4-FFF2-40B4-BE49-F238E27FC236}">
                <a16:creationId xmlns:a16="http://schemas.microsoft.com/office/drawing/2014/main" id="{D2F1B1B7-E1BB-2E00-A8C1-6F9033071295}"/>
              </a:ext>
            </a:extLst>
          </p:cNvPr>
          <p:cNvPicPr>
            <a:picLocks noChangeAspect="1"/>
          </p:cNvPicPr>
          <p:nvPr/>
        </p:nvPicPr>
        <p:blipFill rotWithShape="1">
          <a:blip r:embed="rId2"/>
          <a:srcRect t="5795"/>
          <a:stretch/>
        </p:blipFill>
        <p:spPr>
          <a:xfrm>
            <a:off x="9593910" y="1512858"/>
            <a:ext cx="1975634" cy="4027972"/>
          </a:xfrm>
          <a:prstGeom prst="rect">
            <a:avLst/>
          </a:prstGeom>
        </p:spPr>
      </p:pic>
      <p:sp>
        <p:nvSpPr>
          <p:cNvPr id="42" name="Oval 41">
            <a:extLst>
              <a:ext uri="{FF2B5EF4-FFF2-40B4-BE49-F238E27FC236}">
                <a16:creationId xmlns:a16="http://schemas.microsoft.com/office/drawing/2014/main" id="{156BA821-1CE0-77E3-DA94-46C1676B5705}"/>
              </a:ext>
            </a:extLst>
          </p:cNvPr>
          <p:cNvSpPr/>
          <p:nvPr/>
        </p:nvSpPr>
        <p:spPr>
          <a:xfrm>
            <a:off x="10581727" y="3026229"/>
            <a:ext cx="1142187" cy="402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43" name="TextBox 42">
            <a:extLst>
              <a:ext uri="{FF2B5EF4-FFF2-40B4-BE49-F238E27FC236}">
                <a16:creationId xmlns:a16="http://schemas.microsoft.com/office/drawing/2014/main" id="{6FFEFFF1-32DD-1130-BA3B-9E18B867BF4C}"/>
              </a:ext>
            </a:extLst>
          </p:cNvPr>
          <p:cNvSpPr txBox="1"/>
          <p:nvPr/>
        </p:nvSpPr>
        <p:spPr>
          <a:xfrm>
            <a:off x="11658088" y="3269323"/>
            <a:ext cx="284052" cy="307777"/>
          </a:xfrm>
          <a:prstGeom prst="rect">
            <a:avLst/>
          </a:prstGeom>
          <a:noFill/>
        </p:spPr>
        <p:txBody>
          <a:bodyPr wrap="none" rtlCol="0">
            <a:spAutoFit/>
          </a:bodyPr>
          <a:lstStyle/>
          <a:p>
            <a:r>
              <a:rPr lang="es-ES" dirty="0">
                <a:solidFill>
                  <a:srgbClr val="FF0000"/>
                </a:solidFill>
              </a:rPr>
              <a:t>6</a:t>
            </a:r>
            <a:endParaRPr lang="en-CY" dirty="0">
              <a:solidFill>
                <a:srgbClr val="FF0000"/>
              </a:solidFill>
            </a:endParaRPr>
          </a:p>
        </p:txBody>
      </p:sp>
      <p:sp>
        <p:nvSpPr>
          <p:cNvPr id="3" name="TextBox 2">
            <a:extLst>
              <a:ext uri="{FF2B5EF4-FFF2-40B4-BE49-F238E27FC236}">
                <a16:creationId xmlns:a16="http://schemas.microsoft.com/office/drawing/2014/main" id="{2B7C033D-6E66-B8DE-6676-5590A56B4B46}"/>
              </a:ext>
            </a:extLst>
          </p:cNvPr>
          <p:cNvSpPr txBox="1"/>
          <p:nvPr/>
        </p:nvSpPr>
        <p:spPr>
          <a:xfrm>
            <a:off x="3668487" y="2403459"/>
            <a:ext cx="4332514" cy="1938992"/>
          </a:xfrm>
          <a:prstGeom prst="rect">
            <a:avLst/>
          </a:prstGeom>
          <a:noFill/>
        </p:spPr>
        <p:txBody>
          <a:bodyPr wrap="square" rtlCol="0">
            <a:spAutoFit/>
          </a:bodyPr>
          <a:lstStyle/>
          <a:p>
            <a:pPr algn="just"/>
            <a:r>
              <a:rPr lang="en-US" sz="2000" dirty="0">
                <a:latin typeface="Arial Narrow" panose="020B0606020202030204" pitchFamily="34" charset="0"/>
              </a:rPr>
              <a:t>After having carried out all the previous steps correctly, you should see that the message you have deleted no longer appears on the screen and that now a small window with the following message appears: </a:t>
            </a:r>
            <a:r>
              <a:rPr lang="en-US" sz="2000" i="1" dirty="0">
                <a:latin typeface="Arial Narrow" panose="020B0606020202030204" pitchFamily="34" charset="0"/>
              </a:rPr>
              <a:t>You unsent a message.</a:t>
            </a:r>
            <a:endParaRPr lang="en-CY" sz="2000" i="1"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37CA2885-D009-1841-5C63-39F1606AFD99}"/>
              </a:ext>
            </a:extLst>
          </p:cNvPr>
          <p:cNvCxnSpPr/>
          <p:nvPr/>
        </p:nvCxnSpPr>
        <p:spPr>
          <a:xfrm>
            <a:off x="8262257" y="3577100"/>
            <a:ext cx="1099457"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726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unsend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40</a:t>
            </a:fld>
            <a:endParaRPr lang="en-US" dirty="0"/>
          </a:p>
        </p:txBody>
      </p:sp>
      <p:pic>
        <p:nvPicPr>
          <p:cNvPr id="11" name="Picture 10">
            <a:extLst>
              <a:ext uri="{FF2B5EF4-FFF2-40B4-BE49-F238E27FC236}">
                <a16:creationId xmlns:a16="http://schemas.microsoft.com/office/drawing/2014/main" id="{8C57600B-6EA4-6BB1-D208-3B72DE5EA4F9}"/>
              </a:ext>
            </a:extLst>
          </p:cNvPr>
          <p:cNvPicPr>
            <a:picLocks noChangeAspect="1"/>
          </p:cNvPicPr>
          <p:nvPr/>
        </p:nvPicPr>
        <p:blipFill rotWithShape="1">
          <a:blip r:embed="rId2"/>
          <a:srcRect t="5795"/>
          <a:stretch/>
        </p:blipFill>
        <p:spPr>
          <a:xfrm>
            <a:off x="7256106" y="1512857"/>
            <a:ext cx="1975634" cy="4027972"/>
          </a:xfrm>
          <a:prstGeom prst="rect">
            <a:avLst/>
          </a:prstGeom>
        </p:spPr>
      </p:pic>
      <p:pic>
        <p:nvPicPr>
          <p:cNvPr id="13" name="Picture 12">
            <a:extLst>
              <a:ext uri="{FF2B5EF4-FFF2-40B4-BE49-F238E27FC236}">
                <a16:creationId xmlns:a16="http://schemas.microsoft.com/office/drawing/2014/main" id="{D968548F-8536-5976-1021-8224760866A3}"/>
              </a:ext>
            </a:extLst>
          </p:cNvPr>
          <p:cNvPicPr>
            <a:picLocks noChangeAspect="1"/>
          </p:cNvPicPr>
          <p:nvPr/>
        </p:nvPicPr>
        <p:blipFill rotWithShape="1">
          <a:blip r:embed="rId3"/>
          <a:srcRect t="5795"/>
          <a:stretch/>
        </p:blipFill>
        <p:spPr>
          <a:xfrm>
            <a:off x="4918301" y="1512857"/>
            <a:ext cx="1975634" cy="4027972"/>
          </a:xfrm>
          <a:prstGeom prst="rect">
            <a:avLst/>
          </a:prstGeom>
        </p:spPr>
      </p:pic>
      <p:pic>
        <p:nvPicPr>
          <p:cNvPr id="15" name="Picture 14">
            <a:extLst>
              <a:ext uri="{FF2B5EF4-FFF2-40B4-BE49-F238E27FC236}">
                <a16:creationId xmlns:a16="http://schemas.microsoft.com/office/drawing/2014/main" id="{6C2C90DC-D60F-7CDC-835B-541F76E59167}"/>
              </a:ext>
            </a:extLst>
          </p:cNvPr>
          <p:cNvPicPr>
            <a:picLocks noChangeAspect="1"/>
          </p:cNvPicPr>
          <p:nvPr/>
        </p:nvPicPr>
        <p:blipFill rotWithShape="1">
          <a:blip r:embed="rId4"/>
          <a:srcRect t="5795"/>
          <a:stretch/>
        </p:blipFill>
        <p:spPr>
          <a:xfrm>
            <a:off x="2580494" y="1512861"/>
            <a:ext cx="1975635" cy="4027972"/>
          </a:xfrm>
          <a:prstGeom prst="rect">
            <a:avLst/>
          </a:prstGeom>
        </p:spPr>
      </p:pic>
      <p:pic>
        <p:nvPicPr>
          <p:cNvPr id="17" name="Picture 16">
            <a:extLst>
              <a:ext uri="{FF2B5EF4-FFF2-40B4-BE49-F238E27FC236}">
                <a16:creationId xmlns:a16="http://schemas.microsoft.com/office/drawing/2014/main" id="{52E785A8-687D-AF74-48E5-F5436EC97C70}"/>
              </a:ext>
            </a:extLst>
          </p:cNvPr>
          <p:cNvPicPr>
            <a:picLocks noChangeAspect="1"/>
          </p:cNvPicPr>
          <p:nvPr/>
        </p:nvPicPr>
        <p:blipFill rotWithShape="1">
          <a:blip r:embed="rId5"/>
          <a:srcRect t="5795"/>
          <a:stretch/>
        </p:blipFill>
        <p:spPr>
          <a:xfrm>
            <a:off x="240030" y="1512861"/>
            <a:ext cx="1975635" cy="4027972"/>
          </a:xfrm>
          <a:prstGeom prst="rect">
            <a:avLst/>
          </a:prstGeom>
        </p:spPr>
      </p:pic>
      <p:pic>
        <p:nvPicPr>
          <p:cNvPr id="31" name="Picture 30">
            <a:extLst>
              <a:ext uri="{FF2B5EF4-FFF2-40B4-BE49-F238E27FC236}">
                <a16:creationId xmlns:a16="http://schemas.microsoft.com/office/drawing/2014/main" id="{D2F1B1B7-E1BB-2E00-A8C1-6F9033071295}"/>
              </a:ext>
            </a:extLst>
          </p:cNvPr>
          <p:cNvPicPr>
            <a:picLocks noChangeAspect="1"/>
          </p:cNvPicPr>
          <p:nvPr/>
        </p:nvPicPr>
        <p:blipFill rotWithShape="1">
          <a:blip r:embed="rId6"/>
          <a:srcRect t="5795"/>
          <a:stretch/>
        </p:blipFill>
        <p:spPr>
          <a:xfrm>
            <a:off x="9593910" y="1512858"/>
            <a:ext cx="1975634" cy="4027972"/>
          </a:xfrm>
          <a:prstGeom prst="rect">
            <a:avLst/>
          </a:prstGeom>
        </p:spPr>
      </p:pic>
      <p:cxnSp>
        <p:nvCxnSpPr>
          <p:cNvPr id="33" name="Straight Arrow Connector 32">
            <a:extLst>
              <a:ext uri="{FF2B5EF4-FFF2-40B4-BE49-F238E27FC236}">
                <a16:creationId xmlns:a16="http://schemas.microsoft.com/office/drawing/2014/main" id="{D864A1A0-47E9-D93C-E3D1-F6448ABF1AA6}"/>
              </a:ext>
            </a:extLst>
          </p:cNvPr>
          <p:cNvCxnSpPr/>
          <p:nvPr/>
        </p:nvCxnSpPr>
        <p:spPr>
          <a:xfrm flipV="1">
            <a:off x="1491343" y="3799114"/>
            <a:ext cx="130628" cy="7511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659315D-5AFE-792F-54EC-84DC3A47508D}"/>
              </a:ext>
            </a:extLst>
          </p:cNvPr>
          <p:cNvSpPr txBox="1"/>
          <p:nvPr/>
        </p:nvSpPr>
        <p:spPr>
          <a:xfrm>
            <a:off x="1514138" y="439634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5" name="TextBox 34">
            <a:extLst>
              <a:ext uri="{FF2B5EF4-FFF2-40B4-BE49-F238E27FC236}">
                <a16:creationId xmlns:a16="http://schemas.microsoft.com/office/drawing/2014/main" id="{49B44236-7353-4F8C-53A0-1A59382D40CB}"/>
              </a:ext>
            </a:extLst>
          </p:cNvPr>
          <p:cNvSpPr txBox="1"/>
          <p:nvPr/>
        </p:nvSpPr>
        <p:spPr>
          <a:xfrm>
            <a:off x="3696789" y="4020782"/>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36" name="Oval 35">
            <a:extLst>
              <a:ext uri="{FF2B5EF4-FFF2-40B4-BE49-F238E27FC236}">
                <a16:creationId xmlns:a16="http://schemas.microsoft.com/office/drawing/2014/main" id="{4E82ED9C-E8BF-63CA-B559-B96078CF61B2}"/>
              </a:ext>
            </a:extLst>
          </p:cNvPr>
          <p:cNvSpPr/>
          <p:nvPr/>
        </p:nvSpPr>
        <p:spPr>
          <a:xfrm>
            <a:off x="4121547" y="5078439"/>
            <a:ext cx="408672"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38" name="Straight Arrow Connector 37">
            <a:extLst>
              <a:ext uri="{FF2B5EF4-FFF2-40B4-BE49-F238E27FC236}">
                <a16:creationId xmlns:a16="http://schemas.microsoft.com/office/drawing/2014/main" id="{5EBB9053-22C8-BFA1-A848-D5B44D7FA71D}"/>
              </a:ext>
            </a:extLst>
          </p:cNvPr>
          <p:cNvCxnSpPr/>
          <p:nvPr/>
        </p:nvCxnSpPr>
        <p:spPr>
          <a:xfrm flipH="1">
            <a:off x="6096000" y="4020782"/>
            <a:ext cx="370114" cy="3077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DD6B19-BF33-B143-CCCE-5A170C592AC1}"/>
              </a:ext>
            </a:extLst>
          </p:cNvPr>
          <p:cNvSpPr txBox="1"/>
          <p:nvPr/>
        </p:nvSpPr>
        <p:spPr>
          <a:xfrm>
            <a:off x="4335526" y="4770662"/>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40" name="TextBox 39">
            <a:extLst>
              <a:ext uri="{FF2B5EF4-FFF2-40B4-BE49-F238E27FC236}">
                <a16:creationId xmlns:a16="http://schemas.microsoft.com/office/drawing/2014/main" id="{1D183C06-AB24-4083-3029-AB069E0323B3}"/>
              </a:ext>
            </a:extLst>
          </p:cNvPr>
          <p:cNvSpPr txBox="1"/>
          <p:nvPr/>
        </p:nvSpPr>
        <p:spPr>
          <a:xfrm>
            <a:off x="6444084" y="3922594"/>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41" name="TextBox 40">
            <a:extLst>
              <a:ext uri="{FF2B5EF4-FFF2-40B4-BE49-F238E27FC236}">
                <a16:creationId xmlns:a16="http://schemas.microsoft.com/office/drawing/2014/main" id="{C7E3FB32-7727-3870-1AE3-75BB260A32AB}"/>
              </a:ext>
            </a:extLst>
          </p:cNvPr>
          <p:cNvSpPr txBox="1"/>
          <p:nvPr/>
        </p:nvSpPr>
        <p:spPr>
          <a:xfrm>
            <a:off x="8135666" y="4230371"/>
            <a:ext cx="284052" cy="307777"/>
          </a:xfrm>
          <a:prstGeom prst="rect">
            <a:avLst/>
          </a:prstGeom>
          <a:noFill/>
        </p:spPr>
        <p:txBody>
          <a:bodyPr wrap="none" rtlCol="0">
            <a:spAutoFit/>
          </a:bodyPr>
          <a:lstStyle/>
          <a:p>
            <a:r>
              <a:rPr lang="es-ES" dirty="0">
                <a:solidFill>
                  <a:srgbClr val="FF0000"/>
                </a:solidFill>
              </a:rPr>
              <a:t>5</a:t>
            </a:r>
            <a:endParaRPr lang="en-CY" dirty="0">
              <a:solidFill>
                <a:srgbClr val="FF0000"/>
              </a:solidFill>
            </a:endParaRPr>
          </a:p>
        </p:txBody>
      </p:sp>
      <p:sp>
        <p:nvSpPr>
          <p:cNvPr id="42" name="Oval 41">
            <a:extLst>
              <a:ext uri="{FF2B5EF4-FFF2-40B4-BE49-F238E27FC236}">
                <a16:creationId xmlns:a16="http://schemas.microsoft.com/office/drawing/2014/main" id="{156BA821-1CE0-77E3-DA94-46C1676B5705}"/>
              </a:ext>
            </a:extLst>
          </p:cNvPr>
          <p:cNvSpPr/>
          <p:nvPr/>
        </p:nvSpPr>
        <p:spPr>
          <a:xfrm>
            <a:off x="10581727" y="3026229"/>
            <a:ext cx="1142187" cy="40277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43" name="TextBox 42">
            <a:extLst>
              <a:ext uri="{FF2B5EF4-FFF2-40B4-BE49-F238E27FC236}">
                <a16:creationId xmlns:a16="http://schemas.microsoft.com/office/drawing/2014/main" id="{6FFEFFF1-32DD-1130-BA3B-9E18B867BF4C}"/>
              </a:ext>
            </a:extLst>
          </p:cNvPr>
          <p:cNvSpPr txBox="1"/>
          <p:nvPr/>
        </p:nvSpPr>
        <p:spPr>
          <a:xfrm>
            <a:off x="11658088" y="3269323"/>
            <a:ext cx="284052" cy="307777"/>
          </a:xfrm>
          <a:prstGeom prst="rect">
            <a:avLst/>
          </a:prstGeom>
          <a:noFill/>
        </p:spPr>
        <p:txBody>
          <a:bodyPr wrap="none" rtlCol="0">
            <a:spAutoFit/>
          </a:bodyPr>
          <a:lstStyle/>
          <a:p>
            <a:r>
              <a:rPr lang="es-ES" dirty="0">
                <a:solidFill>
                  <a:srgbClr val="FF0000"/>
                </a:solidFill>
              </a:rPr>
              <a:t>6</a:t>
            </a:r>
            <a:endParaRPr lang="en-CY" dirty="0">
              <a:solidFill>
                <a:srgbClr val="FF0000"/>
              </a:solidFill>
            </a:endParaRPr>
          </a:p>
        </p:txBody>
      </p:sp>
    </p:spTree>
    <p:extLst>
      <p:ext uri="{BB962C8B-B14F-4D97-AF65-F5344CB8AC3E}">
        <p14:creationId xmlns:p14="http://schemas.microsoft.com/office/powerpoint/2010/main" val="3423810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attach photos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41</a:t>
            </a:fld>
            <a:endParaRPr lang="en-US" dirty="0"/>
          </a:p>
        </p:txBody>
      </p:sp>
      <p:pic>
        <p:nvPicPr>
          <p:cNvPr id="9" name="Picture 8">
            <a:extLst>
              <a:ext uri="{FF2B5EF4-FFF2-40B4-BE49-F238E27FC236}">
                <a16:creationId xmlns:a16="http://schemas.microsoft.com/office/drawing/2014/main" id="{D3A82F32-2C15-FA6A-9D66-84BE135FD791}"/>
              </a:ext>
            </a:extLst>
          </p:cNvPr>
          <p:cNvPicPr>
            <a:picLocks noChangeAspect="1"/>
          </p:cNvPicPr>
          <p:nvPr/>
        </p:nvPicPr>
        <p:blipFill rotWithShape="1">
          <a:blip r:embed="rId2"/>
          <a:srcRect t="5908"/>
          <a:stretch/>
        </p:blipFill>
        <p:spPr>
          <a:xfrm>
            <a:off x="1238751" y="1424590"/>
            <a:ext cx="2277335" cy="4637536"/>
          </a:xfrm>
          <a:prstGeom prst="rect">
            <a:avLst/>
          </a:prstGeom>
        </p:spPr>
      </p:pic>
      <p:sp>
        <p:nvSpPr>
          <p:cNvPr id="20" name="Oval 19">
            <a:extLst>
              <a:ext uri="{FF2B5EF4-FFF2-40B4-BE49-F238E27FC236}">
                <a16:creationId xmlns:a16="http://schemas.microsoft.com/office/drawing/2014/main" id="{945BCA14-3123-E05F-8DB0-A0C7913E8E95}"/>
              </a:ext>
            </a:extLst>
          </p:cNvPr>
          <p:cNvSpPr/>
          <p:nvPr/>
        </p:nvSpPr>
        <p:spPr>
          <a:xfrm>
            <a:off x="1741715" y="5551714"/>
            <a:ext cx="248913" cy="3265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5" name="TextBox 24">
            <a:extLst>
              <a:ext uri="{FF2B5EF4-FFF2-40B4-BE49-F238E27FC236}">
                <a16:creationId xmlns:a16="http://schemas.microsoft.com/office/drawing/2014/main" id="{BDCE5A72-AFB5-4627-6D5A-736556DD3BA6}"/>
              </a:ext>
            </a:extLst>
          </p:cNvPr>
          <p:cNvSpPr txBox="1"/>
          <p:nvPr/>
        </p:nvSpPr>
        <p:spPr>
          <a:xfrm>
            <a:off x="1906798" y="5236029"/>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 name="TextBox 2">
            <a:extLst>
              <a:ext uri="{FF2B5EF4-FFF2-40B4-BE49-F238E27FC236}">
                <a16:creationId xmlns:a16="http://schemas.microsoft.com/office/drawing/2014/main" id="{03343A86-5208-F94E-9343-79C280C0D624}"/>
              </a:ext>
            </a:extLst>
          </p:cNvPr>
          <p:cNvSpPr txBox="1"/>
          <p:nvPr/>
        </p:nvSpPr>
        <p:spPr>
          <a:xfrm>
            <a:off x="4423064" y="3109415"/>
            <a:ext cx="6930736" cy="707886"/>
          </a:xfrm>
          <a:prstGeom prst="rect">
            <a:avLst/>
          </a:prstGeom>
          <a:noFill/>
        </p:spPr>
        <p:txBody>
          <a:bodyPr wrap="square" rtlCol="0">
            <a:spAutoFit/>
          </a:bodyPr>
          <a:lstStyle/>
          <a:p>
            <a:r>
              <a:rPr lang="en-US" sz="2000" dirty="0">
                <a:latin typeface="Arial Narrow" panose="020B0606020202030204" pitchFamily="34" charset="0"/>
              </a:rPr>
              <a:t>To attach a photo, as in the following example, please first select the picture symbol at the lower right corner.</a:t>
            </a:r>
            <a:endParaRPr lang="en-CY" sz="20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6B3D510B-C386-8458-BB64-F977E0D820B2}"/>
              </a:ext>
            </a:extLst>
          </p:cNvPr>
          <p:cNvCxnSpPr>
            <a:cxnSpLocks/>
          </p:cNvCxnSpPr>
          <p:nvPr/>
        </p:nvCxnSpPr>
        <p:spPr>
          <a:xfrm flipH="1">
            <a:off x="3221182" y="4025894"/>
            <a:ext cx="2098964" cy="10594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3601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attach photos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42</a:t>
            </a:fld>
            <a:endParaRPr lang="en-US" dirty="0"/>
          </a:p>
        </p:txBody>
      </p:sp>
      <p:pic>
        <p:nvPicPr>
          <p:cNvPr id="11" name="Picture 10">
            <a:extLst>
              <a:ext uri="{FF2B5EF4-FFF2-40B4-BE49-F238E27FC236}">
                <a16:creationId xmlns:a16="http://schemas.microsoft.com/office/drawing/2014/main" id="{4EC7A111-FC6F-B8F2-F756-C8A900D32714}"/>
              </a:ext>
            </a:extLst>
          </p:cNvPr>
          <p:cNvPicPr>
            <a:picLocks noChangeAspect="1"/>
          </p:cNvPicPr>
          <p:nvPr/>
        </p:nvPicPr>
        <p:blipFill rotWithShape="1">
          <a:blip r:embed="rId2"/>
          <a:srcRect t="5324"/>
          <a:stretch/>
        </p:blipFill>
        <p:spPr>
          <a:xfrm>
            <a:off x="4597722" y="1424590"/>
            <a:ext cx="2277335" cy="4666317"/>
          </a:xfrm>
          <a:prstGeom prst="rect">
            <a:avLst/>
          </a:prstGeom>
        </p:spPr>
      </p:pic>
      <p:cxnSp>
        <p:nvCxnSpPr>
          <p:cNvPr id="22" name="Straight Arrow Connector 21">
            <a:extLst>
              <a:ext uri="{FF2B5EF4-FFF2-40B4-BE49-F238E27FC236}">
                <a16:creationId xmlns:a16="http://schemas.microsoft.com/office/drawing/2014/main" id="{EDAAE8FB-844B-F96A-48A8-37EFC21427A5}"/>
              </a:ext>
            </a:extLst>
          </p:cNvPr>
          <p:cNvCxnSpPr/>
          <p:nvPr/>
        </p:nvCxnSpPr>
        <p:spPr>
          <a:xfrm>
            <a:off x="4278086" y="4114800"/>
            <a:ext cx="446314" cy="5007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0455C11-96BE-6874-B088-ECD5C70FBF6A}"/>
              </a:ext>
            </a:extLst>
          </p:cNvPr>
          <p:cNvSpPr/>
          <p:nvPr/>
        </p:nvSpPr>
        <p:spPr>
          <a:xfrm>
            <a:off x="5634087" y="5366657"/>
            <a:ext cx="1284514" cy="695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6" name="TextBox 25">
            <a:extLst>
              <a:ext uri="{FF2B5EF4-FFF2-40B4-BE49-F238E27FC236}">
                <a16:creationId xmlns:a16="http://schemas.microsoft.com/office/drawing/2014/main" id="{4A1BEDE7-8BBE-479A-25CE-337F4D4D9AEF}"/>
              </a:ext>
            </a:extLst>
          </p:cNvPr>
          <p:cNvSpPr txBox="1"/>
          <p:nvPr/>
        </p:nvSpPr>
        <p:spPr>
          <a:xfrm>
            <a:off x="4136060" y="3755571"/>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7" name="TextBox 26">
            <a:extLst>
              <a:ext uri="{FF2B5EF4-FFF2-40B4-BE49-F238E27FC236}">
                <a16:creationId xmlns:a16="http://schemas.microsoft.com/office/drawing/2014/main" id="{800DB0E2-FA0C-02D8-C4C1-23D15F8FFCDA}"/>
              </a:ext>
            </a:extLst>
          </p:cNvPr>
          <p:cNvSpPr txBox="1"/>
          <p:nvPr/>
        </p:nvSpPr>
        <p:spPr>
          <a:xfrm>
            <a:off x="6918601" y="5236029"/>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3" name="TextBox 2">
            <a:extLst>
              <a:ext uri="{FF2B5EF4-FFF2-40B4-BE49-F238E27FC236}">
                <a16:creationId xmlns:a16="http://schemas.microsoft.com/office/drawing/2014/main" id="{D0F5E443-97D6-E2CF-21D7-D52E952E4B1E}"/>
              </a:ext>
            </a:extLst>
          </p:cNvPr>
          <p:cNvSpPr txBox="1"/>
          <p:nvPr/>
        </p:nvSpPr>
        <p:spPr>
          <a:xfrm>
            <a:off x="7730836" y="2366647"/>
            <a:ext cx="3622964" cy="2246769"/>
          </a:xfrm>
          <a:prstGeom prst="rect">
            <a:avLst/>
          </a:prstGeom>
          <a:noFill/>
        </p:spPr>
        <p:txBody>
          <a:bodyPr wrap="square" rtlCol="0">
            <a:spAutoFit/>
          </a:bodyPr>
          <a:lstStyle/>
          <a:p>
            <a:pPr algn="just"/>
            <a:r>
              <a:rPr lang="en-US" sz="2000" dirty="0">
                <a:latin typeface="Arial Narrow" panose="020B0606020202030204" pitchFamily="34" charset="0"/>
              </a:rPr>
              <a:t>2. Among the photos that will appear, please select the photo you would like to send from your phone's photo gallery.</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3. After this, press the blue button on the bottom right part that says </a:t>
            </a:r>
            <a:r>
              <a:rPr lang="en-US" sz="2000" i="1" dirty="0">
                <a:latin typeface="Arial Narrow" panose="020B0606020202030204" pitchFamily="34" charset="0"/>
              </a:rPr>
              <a:t>send.</a:t>
            </a:r>
            <a:endParaRPr lang="en-CY" sz="2000" i="1" dirty="0">
              <a:latin typeface="Arial Narrow" panose="020B0606020202030204" pitchFamily="34" charset="0"/>
            </a:endParaRPr>
          </a:p>
        </p:txBody>
      </p:sp>
    </p:spTree>
    <p:extLst>
      <p:ext uri="{BB962C8B-B14F-4D97-AF65-F5344CB8AC3E}">
        <p14:creationId xmlns:p14="http://schemas.microsoft.com/office/powerpoint/2010/main" val="19758276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attach photos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43</a:t>
            </a:fld>
            <a:endParaRPr lang="en-US" dirty="0"/>
          </a:p>
        </p:txBody>
      </p:sp>
      <p:pic>
        <p:nvPicPr>
          <p:cNvPr id="19" name="Picture 18">
            <a:extLst>
              <a:ext uri="{FF2B5EF4-FFF2-40B4-BE49-F238E27FC236}">
                <a16:creationId xmlns:a16="http://schemas.microsoft.com/office/drawing/2014/main" id="{A791796E-48A4-4DF7-6244-E3D8CCCA6A3C}"/>
              </a:ext>
            </a:extLst>
          </p:cNvPr>
          <p:cNvPicPr>
            <a:picLocks noChangeAspect="1"/>
          </p:cNvPicPr>
          <p:nvPr/>
        </p:nvPicPr>
        <p:blipFill rotWithShape="1">
          <a:blip r:embed="rId2"/>
          <a:srcRect t="5324"/>
          <a:stretch/>
        </p:blipFill>
        <p:spPr>
          <a:xfrm>
            <a:off x="7956694" y="1424590"/>
            <a:ext cx="2277336" cy="4666319"/>
          </a:xfrm>
          <a:prstGeom prst="rect">
            <a:avLst/>
          </a:prstGeom>
        </p:spPr>
      </p:pic>
      <p:sp>
        <p:nvSpPr>
          <p:cNvPr id="24" name="Oval 23">
            <a:extLst>
              <a:ext uri="{FF2B5EF4-FFF2-40B4-BE49-F238E27FC236}">
                <a16:creationId xmlns:a16="http://schemas.microsoft.com/office/drawing/2014/main" id="{9EEC157E-9435-6A8F-BCA8-E381FDD757CC}"/>
              </a:ext>
            </a:extLst>
          </p:cNvPr>
          <p:cNvSpPr/>
          <p:nvPr/>
        </p:nvSpPr>
        <p:spPr>
          <a:xfrm>
            <a:off x="8523514" y="3004457"/>
            <a:ext cx="2057400" cy="1502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dirty="0"/>
          </a:p>
        </p:txBody>
      </p:sp>
      <p:sp>
        <p:nvSpPr>
          <p:cNvPr id="28" name="TextBox 27">
            <a:extLst>
              <a:ext uri="{FF2B5EF4-FFF2-40B4-BE49-F238E27FC236}">
                <a16:creationId xmlns:a16="http://schemas.microsoft.com/office/drawing/2014/main" id="{02981331-9ADC-E076-9287-D21CCE82F946}"/>
              </a:ext>
            </a:extLst>
          </p:cNvPr>
          <p:cNvSpPr txBox="1"/>
          <p:nvPr/>
        </p:nvSpPr>
        <p:spPr>
          <a:xfrm>
            <a:off x="10453705" y="3088778"/>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3" name="TextBox 2">
            <a:extLst>
              <a:ext uri="{FF2B5EF4-FFF2-40B4-BE49-F238E27FC236}">
                <a16:creationId xmlns:a16="http://schemas.microsoft.com/office/drawing/2014/main" id="{D125068C-C68B-49A4-0ADD-CF531B042186}"/>
              </a:ext>
            </a:extLst>
          </p:cNvPr>
          <p:cNvSpPr txBox="1"/>
          <p:nvPr/>
        </p:nvSpPr>
        <p:spPr>
          <a:xfrm>
            <a:off x="1809748" y="2912101"/>
            <a:ext cx="5175399" cy="1015663"/>
          </a:xfrm>
          <a:prstGeom prst="rect">
            <a:avLst/>
          </a:prstGeom>
          <a:noFill/>
        </p:spPr>
        <p:txBody>
          <a:bodyPr wrap="square" rtlCol="0">
            <a:spAutoFit/>
          </a:bodyPr>
          <a:lstStyle/>
          <a:p>
            <a:r>
              <a:rPr lang="en-US" sz="2000" dirty="0">
                <a:latin typeface="Arial Narrow" panose="020B0606020202030204" pitchFamily="34" charset="0"/>
              </a:rPr>
              <a:t>Once you have completed the 3 previous steps, you should be able to see the photo you have selected in the chat, as in the picture.</a:t>
            </a:r>
            <a:endParaRPr lang="en-CY" sz="20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4838AA47-1528-D2EF-CEA3-5A00241EE6C5}"/>
              </a:ext>
            </a:extLst>
          </p:cNvPr>
          <p:cNvCxnSpPr>
            <a:cxnSpLocks/>
          </p:cNvCxnSpPr>
          <p:nvPr/>
        </p:nvCxnSpPr>
        <p:spPr>
          <a:xfrm>
            <a:off x="6909954" y="3364059"/>
            <a:ext cx="147943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314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attach photos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44</a:t>
            </a:fld>
            <a:endParaRPr lang="en-US" dirty="0"/>
          </a:p>
        </p:txBody>
      </p:sp>
      <p:pic>
        <p:nvPicPr>
          <p:cNvPr id="9" name="Picture 8">
            <a:extLst>
              <a:ext uri="{FF2B5EF4-FFF2-40B4-BE49-F238E27FC236}">
                <a16:creationId xmlns:a16="http://schemas.microsoft.com/office/drawing/2014/main" id="{D3A82F32-2C15-FA6A-9D66-84BE135FD791}"/>
              </a:ext>
            </a:extLst>
          </p:cNvPr>
          <p:cNvPicPr>
            <a:picLocks noChangeAspect="1"/>
          </p:cNvPicPr>
          <p:nvPr/>
        </p:nvPicPr>
        <p:blipFill rotWithShape="1">
          <a:blip r:embed="rId2"/>
          <a:srcRect t="5908"/>
          <a:stretch/>
        </p:blipFill>
        <p:spPr>
          <a:xfrm>
            <a:off x="1238751" y="1424590"/>
            <a:ext cx="2277335" cy="4637536"/>
          </a:xfrm>
          <a:prstGeom prst="rect">
            <a:avLst/>
          </a:prstGeom>
        </p:spPr>
      </p:pic>
      <p:pic>
        <p:nvPicPr>
          <p:cNvPr id="11" name="Picture 10">
            <a:extLst>
              <a:ext uri="{FF2B5EF4-FFF2-40B4-BE49-F238E27FC236}">
                <a16:creationId xmlns:a16="http://schemas.microsoft.com/office/drawing/2014/main" id="{4EC7A111-FC6F-B8F2-F756-C8A900D32714}"/>
              </a:ext>
            </a:extLst>
          </p:cNvPr>
          <p:cNvPicPr>
            <a:picLocks noChangeAspect="1"/>
          </p:cNvPicPr>
          <p:nvPr/>
        </p:nvPicPr>
        <p:blipFill rotWithShape="1">
          <a:blip r:embed="rId3"/>
          <a:srcRect t="5324"/>
          <a:stretch/>
        </p:blipFill>
        <p:spPr>
          <a:xfrm>
            <a:off x="4597722" y="1424590"/>
            <a:ext cx="2277335" cy="4666317"/>
          </a:xfrm>
          <a:prstGeom prst="rect">
            <a:avLst/>
          </a:prstGeom>
        </p:spPr>
      </p:pic>
      <p:pic>
        <p:nvPicPr>
          <p:cNvPr id="19" name="Picture 18">
            <a:extLst>
              <a:ext uri="{FF2B5EF4-FFF2-40B4-BE49-F238E27FC236}">
                <a16:creationId xmlns:a16="http://schemas.microsoft.com/office/drawing/2014/main" id="{A791796E-48A4-4DF7-6244-E3D8CCCA6A3C}"/>
              </a:ext>
            </a:extLst>
          </p:cNvPr>
          <p:cNvPicPr>
            <a:picLocks noChangeAspect="1"/>
          </p:cNvPicPr>
          <p:nvPr/>
        </p:nvPicPr>
        <p:blipFill rotWithShape="1">
          <a:blip r:embed="rId4"/>
          <a:srcRect t="5324"/>
          <a:stretch/>
        </p:blipFill>
        <p:spPr>
          <a:xfrm>
            <a:off x="7956694" y="1424590"/>
            <a:ext cx="2277336" cy="4666319"/>
          </a:xfrm>
          <a:prstGeom prst="rect">
            <a:avLst/>
          </a:prstGeom>
        </p:spPr>
      </p:pic>
      <p:sp>
        <p:nvSpPr>
          <p:cNvPr id="20" name="Oval 19">
            <a:extLst>
              <a:ext uri="{FF2B5EF4-FFF2-40B4-BE49-F238E27FC236}">
                <a16:creationId xmlns:a16="http://schemas.microsoft.com/office/drawing/2014/main" id="{945BCA14-3123-E05F-8DB0-A0C7913E8E95}"/>
              </a:ext>
            </a:extLst>
          </p:cNvPr>
          <p:cNvSpPr/>
          <p:nvPr/>
        </p:nvSpPr>
        <p:spPr>
          <a:xfrm>
            <a:off x="1741715" y="5551714"/>
            <a:ext cx="248913" cy="3265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22" name="Straight Arrow Connector 21">
            <a:extLst>
              <a:ext uri="{FF2B5EF4-FFF2-40B4-BE49-F238E27FC236}">
                <a16:creationId xmlns:a16="http://schemas.microsoft.com/office/drawing/2014/main" id="{EDAAE8FB-844B-F96A-48A8-37EFC21427A5}"/>
              </a:ext>
            </a:extLst>
          </p:cNvPr>
          <p:cNvCxnSpPr/>
          <p:nvPr/>
        </p:nvCxnSpPr>
        <p:spPr>
          <a:xfrm>
            <a:off x="4278086" y="4114800"/>
            <a:ext cx="446314" cy="5007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E0455C11-96BE-6874-B088-ECD5C70FBF6A}"/>
              </a:ext>
            </a:extLst>
          </p:cNvPr>
          <p:cNvSpPr/>
          <p:nvPr/>
        </p:nvSpPr>
        <p:spPr>
          <a:xfrm>
            <a:off x="5634087" y="5366657"/>
            <a:ext cx="1284514" cy="69546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4" name="Oval 23">
            <a:extLst>
              <a:ext uri="{FF2B5EF4-FFF2-40B4-BE49-F238E27FC236}">
                <a16:creationId xmlns:a16="http://schemas.microsoft.com/office/drawing/2014/main" id="{9EEC157E-9435-6A8F-BCA8-E381FDD757CC}"/>
              </a:ext>
            </a:extLst>
          </p:cNvPr>
          <p:cNvSpPr/>
          <p:nvPr/>
        </p:nvSpPr>
        <p:spPr>
          <a:xfrm>
            <a:off x="8523514" y="3004457"/>
            <a:ext cx="2057400" cy="1502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dirty="0"/>
          </a:p>
        </p:txBody>
      </p:sp>
      <p:sp>
        <p:nvSpPr>
          <p:cNvPr id="25" name="TextBox 24">
            <a:extLst>
              <a:ext uri="{FF2B5EF4-FFF2-40B4-BE49-F238E27FC236}">
                <a16:creationId xmlns:a16="http://schemas.microsoft.com/office/drawing/2014/main" id="{BDCE5A72-AFB5-4627-6D5A-736556DD3BA6}"/>
              </a:ext>
            </a:extLst>
          </p:cNvPr>
          <p:cNvSpPr txBox="1"/>
          <p:nvPr/>
        </p:nvSpPr>
        <p:spPr>
          <a:xfrm>
            <a:off x="1906798" y="5236029"/>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26" name="TextBox 25">
            <a:extLst>
              <a:ext uri="{FF2B5EF4-FFF2-40B4-BE49-F238E27FC236}">
                <a16:creationId xmlns:a16="http://schemas.microsoft.com/office/drawing/2014/main" id="{4A1BEDE7-8BBE-479A-25CE-337F4D4D9AEF}"/>
              </a:ext>
            </a:extLst>
          </p:cNvPr>
          <p:cNvSpPr txBox="1"/>
          <p:nvPr/>
        </p:nvSpPr>
        <p:spPr>
          <a:xfrm>
            <a:off x="4136060" y="3755571"/>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7" name="TextBox 26">
            <a:extLst>
              <a:ext uri="{FF2B5EF4-FFF2-40B4-BE49-F238E27FC236}">
                <a16:creationId xmlns:a16="http://schemas.microsoft.com/office/drawing/2014/main" id="{800DB0E2-FA0C-02D8-C4C1-23D15F8FFCDA}"/>
              </a:ext>
            </a:extLst>
          </p:cNvPr>
          <p:cNvSpPr txBox="1"/>
          <p:nvPr/>
        </p:nvSpPr>
        <p:spPr>
          <a:xfrm>
            <a:off x="6918601" y="5236029"/>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28" name="TextBox 27">
            <a:extLst>
              <a:ext uri="{FF2B5EF4-FFF2-40B4-BE49-F238E27FC236}">
                <a16:creationId xmlns:a16="http://schemas.microsoft.com/office/drawing/2014/main" id="{02981331-9ADC-E076-9287-D21CCE82F946}"/>
              </a:ext>
            </a:extLst>
          </p:cNvPr>
          <p:cNvSpPr txBox="1"/>
          <p:nvPr/>
        </p:nvSpPr>
        <p:spPr>
          <a:xfrm>
            <a:off x="10453705" y="3088778"/>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Tree>
    <p:extLst>
      <p:ext uri="{BB962C8B-B14F-4D97-AF65-F5344CB8AC3E}">
        <p14:creationId xmlns:p14="http://schemas.microsoft.com/office/powerpoint/2010/main" val="1825712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voice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45</a:t>
            </a:fld>
            <a:endParaRPr lang="en-US" dirty="0"/>
          </a:p>
        </p:txBody>
      </p:sp>
      <p:pic>
        <p:nvPicPr>
          <p:cNvPr id="3" name="Picture 2">
            <a:extLst>
              <a:ext uri="{FF2B5EF4-FFF2-40B4-BE49-F238E27FC236}">
                <a16:creationId xmlns:a16="http://schemas.microsoft.com/office/drawing/2014/main" id="{0B6D6117-DBC9-8F1F-0664-BD1D14E1814F}"/>
              </a:ext>
            </a:extLst>
          </p:cNvPr>
          <p:cNvPicPr>
            <a:picLocks noChangeAspect="1"/>
          </p:cNvPicPr>
          <p:nvPr/>
        </p:nvPicPr>
        <p:blipFill rotWithShape="1">
          <a:blip r:embed="rId2"/>
          <a:srcRect t="5324"/>
          <a:stretch/>
        </p:blipFill>
        <p:spPr>
          <a:xfrm>
            <a:off x="1887863" y="1486446"/>
            <a:ext cx="2229829" cy="4568976"/>
          </a:xfrm>
          <a:prstGeom prst="rect">
            <a:avLst/>
          </a:prstGeom>
        </p:spPr>
      </p:pic>
      <p:sp>
        <p:nvSpPr>
          <p:cNvPr id="7" name="Oval 6">
            <a:extLst>
              <a:ext uri="{FF2B5EF4-FFF2-40B4-BE49-F238E27FC236}">
                <a16:creationId xmlns:a16="http://schemas.microsoft.com/office/drawing/2014/main" id="{7515782F-6B40-5832-20B2-CC81DAB8F1A9}"/>
              </a:ext>
            </a:extLst>
          </p:cNvPr>
          <p:cNvSpPr/>
          <p:nvPr/>
        </p:nvSpPr>
        <p:spPr>
          <a:xfrm>
            <a:off x="2612571" y="5606143"/>
            <a:ext cx="239486" cy="26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9" name="TextBox 8">
            <a:extLst>
              <a:ext uri="{FF2B5EF4-FFF2-40B4-BE49-F238E27FC236}">
                <a16:creationId xmlns:a16="http://schemas.microsoft.com/office/drawing/2014/main" id="{0AA5ED47-37FF-CDD7-4EB8-993B2A854303}"/>
              </a:ext>
            </a:extLst>
          </p:cNvPr>
          <p:cNvSpPr txBox="1"/>
          <p:nvPr/>
        </p:nvSpPr>
        <p:spPr>
          <a:xfrm>
            <a:off x="2763982" y="537210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1" name="TextBox 10">
            <a:extLst>
              <a:ext uri="{FF2B5EF4-FFF2-40B4-BE49-F238E27FC236}">
                <a16:creationId xmlns:a16="http://schemas.microsoft.com/office/drawing/2014/main" id="{0CFB9B1C-0C6A-25C6-5047-9512484A9F1D}"/>
              </a:ext>
            </a:extLst>
          </p:cNvPr>
          <p:cNvSpPr txBox="1"/>
          <p:nvPr/>
        </p:nvSpPr>
        <p:spPr>
          <a:xfrm>
            <a:off x="5195455" y="2721114"/>
            <a:ext cx="5798127" cy="707886"/>
          </a:xfrm>
          <a:prstGeom prst="rect">
            <a:avLst/>
          </a:prstGeom>
          <a:noFill/>
        </p:spPr>
        <p:txBody>
          <a:bodyPr wrap="square" rtlCol="0">
            <a:spAutoFit/>
          </a:bodyPr>
          <a:lstStyle/>
          <a:p>
            <a:pPr algn="just"/>
            <a:r>
              <a:rPr lang="en-US" sz="2000" dirty="0">
                <a:latin typeface="Arial Narrow" panose="020B0606020202030204" pitchFamily="34" charset="0"/>
              </a:rPr>
              <a:t>To send an audio message, first of all, please select the microphone symbol at the bottom lefts side of the screen.</a:t>
            </a:r>
            <a:endParaRPr lang="en-CY" sz="2000" dirty="0">
              <a:latin typeface="Arial Narrow" panose="020B0606020202030204" pitchFamily="34" charset="0"/>
            </a:endParaRPr>
          </a:p>
        </p:txBody>
      </p:sp>
      <p:cxnSp>
        <p:nvCxnSpPr>
          <p:cNvPr id="14" name="Straight Arrow Connector 13">
            <a:extLst>
              <a:ext uri="{FF2B5EF4-FFF2-40B4-BE49-F238E27FC236}">
                <a16:creationId xmlns:a16="http://schemas.microsoft.com/office/drawing/2014/main" id="{4C91003C-D376-32BC-E2A6-E83E3290BCB3}"/>
              </a:ext>
            </a:extLst>
          </p:cNvPr>
          <p:cNvCxnSpPr>
            <a:stCxn id="11" idx="1"/>
          </p:cNvCxnSpPr>
          <p:nvPr/>
        </p:nvCxnSpPr>
        <p:spPr>
          <a:xfrm flipH="1">
            <a:off x="3860800" y="3075057"/>
            <a:ext cx="1334655" cy="18627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08410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voice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46</a:t>
            </a:fld>
            <a:endParaRPr lang="en-US" dirty="0"/>
          </a:p>
        </p:txBody>
      </p:sp>
      <p:pic>
        <p:nvPicPr>
          <p:cNvPr id="5" name="Picture 4">
            <a:extLst>
              <a:ext uri="{FF2B5EF4-FFF2-40B4-BE49-F238E27FC236}">
                <a16:creationId xmlns:a16="http://schemas.microsoft.com/office/drawing/2014/main" id="{208D556C-FCB2-A0A2-92A6-0FBC2DBFFB36}"/>
              </a:ext>
            </a:extLst>
          </p:cNvPr>
          <p:cNvPicPr>
            <a:picLocks noChangeAspect="1"/>
          </p:cNvPicPr>
          <p:nvPr/>
        </p:nvPicPr>
        <p:blipFill rotWithShape="1">
          <a:blip r:embed="rId2"/>
          <a:srcRect t="5324"/>
          <a:stretch/>
        </p:blipFill>
        <p:spPr>
          <a:xfrm>
            <a:off x="4758801" y="1475561"/>
            <a:ext cx="2229829" cy="4568976"/>
          </a:xfrm>
          <a:prstGeom prst="rect">
            <a:avLst/>
          </a:prstGeom>
        </p:spPr>
      </p:pic>
      <p:cxnSp>
        <p:nvCxnSpPr>
          <p:cNvPr id="10" name="Straight Arrow Connector 9">
            <a:extLst>
              <a:ext uri="{FF2B5EF4-FFF2-40B4-BE49-F238E27FC236}">
                <a16:creationId xmlns:a16="http://schemas.microsoft.com/office/drawing/2014/main" id="{6DA74A99-836E-A1C4-49A6-F17D5E8D76E9}"/>
              </a:ext>
            </a:extLst>
          </p:cNvPr>
          <p:cNvCxnSpPr/>
          <p:nvPr/>
        </p:nvCxnSpPr>
        <p:spPr>
          <a:xfrm flipH="1">
            <a:off x="6400800" y="4985657"/>
            <a:ext cx="413657" cy="707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FA2AFAB-69E1-471F-8C08-A192844D8972}"/>
              </a:ext>
            </a:extLst>
          </p:cNvPr>
          <p:cNvSpPr txBox="1"/>
          <p:nvPr/>
        </p:nvSpPr>
        <p:spPr>
          <a:xfrm>
            <a:off x="6840866" y="4704105"/>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9" name="TextBox 8">
            <a:extLst>
              <a:ext uri="{FF2B5EF4-FFF2-40B4-BE49-F238E27FC236}">
                <a16:creationId xmlns:a16="http://schemas.microsoft.com/office/drawing/2014/main" id="{73B43C46-DEFD-1DD0-ED7E-089E1A0CDF6D}"/>
              </a:ext>
            </a:extLst>
          </p:cNvPr>
          <p:cNvSpPr txBox="1"/>
          <p:nvPr/>
        </p:nvSpPr>
        <p:spPr>
          <a:xfrm>
            <a:off x="7720445" y="1908033"/>
            <a:ext cx="3764167" cy="3385542"/>
          </a:xfrm>
          <a:prstGeom prst="rect">
            <a:avLst/>
          </a:prstGeom>
          <a:noFill/>
        </p:spPr>
        <p:txBody>
          <a:bodyPr wrap="square" rtlCol="0">
            <a:spAutoFit/>
          </a:bodyPr>
          <a:lstStyle/>
          <a:p>
            <a:pPr algn="just"/>
            <a:r>
              <a:rPr lang="en-US" sz="2000" dirty="0">
                <a:latin typeface="Arial Narrow" panose="020B0606020202030204" pitchFamily="34" charset="0"/>
              </a:rPr>
              <a:t>Once you have clicked on the microphone, you will record the audio you want to send to the person you want to send it to.</a:t>
            </a:r>
          </a:p>
          <a:p>
            <a:endParaRPr lang="en-US" sz="2000" dirty="0">
              <a:latin typeface="Arial Narrow" panose="020B0606020202030204" pitchFamily="34" charset="0"/>
            </a:endParaRPr>
          </a:p>
          <a:p>
            <a:r>
              <a:rPr lang="en-US" sz="2000" dirty="0">
                <a:latin typeface="Arial Narrow" panose="020B0606020202030204" pitchFamily="34" charset="0"/>
              </a:rPr>
              <a:t>Please, remember that:</a:t>
            </a:r>
          </a:p>
          <a:p>
            <a:pPr algn="just"/>
            <a:r>
              <a:rPr lang="en-US" sz="2000" dirty="0">
                <a:latin typeface="Arial Narrow" panose="020B0606020202030204" pitchFamily="34" charset="0"/>
              </a:rPr>
              <a:t>While you are recording the audio, you should not remove your finger from the screen, otherwise the audio will not last as long as you want it to last.</a:t>
            </a:r>
          </a:p>
          <a:p>
            <a:endParaRPr lang="en-CY" dirty="0"/>
          </a:p>
        </p:txBody>
      </p:sp>
    </p:spTree>
    <p:extLst>
      <p:ext uri="{BB962C8B-B14F-4D97-AF65-F5344CB8AC3E}">
        <p14:creationId xmlns:p14="http://schemas.microsoft.com/office/powerpoint/2010/main" val="26047276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voice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47</a:t>
            </a:fld>
            <a:endParaRPr lang="en-US" dirty="0"/>
          </a:p>
        </p:txBody>
      </p:sp>
      <p:pic>
        <p:nvPicPr>
          <p:cNvPr id="6" name="Picture 5">
            <a:extLst>
              <a:ext uri="{FF2B5EF4-FFF2-40B4-BE49-F238E27FC236}">
                <a16:creationId xmlns:a16="http://schemas.microsoft.com/office/drawing/2014/main" id="{479B2BBF-46CD-8F2F-CC28-AA1021B7C260}"/>
              </a:ext>
            </a:extLst>
          </p:cNvPr>
          <p:cNvPicPr>
            <a:picLocks noChangeAspect="1"/>
          </p:cNvPicPr>
          <p:nvPr/>
        </p:nvPicPr>
        <p:blipFill rotWithShape="1">
          <a:blip r:embed="rId2"/>
          <a:srcRect t="5324"/>
          <a:stretch/>
        </p:blipFill>
        <p:spPr>
          <a:xfrm>
            <a:off x="8074309" y="1475561"/>
            <a:ext cx="2229829" cy="4568976"/>
          </a:xfrm>
          <a:prstGeom prst="rect">
            <a:avLst/>
          </a:prstGeom>
        </p:spPr>
      </p:pic>
      <p:sp>
        <p:nvSpPr>
          <p:cNvPr id="12" name="Oval 11">
            <a:extLst>
              <a:ext uri="{FF2B5EF4-FFF2-40B4-BE49-F238E27FC236}">
                <a16:creationId xmlns:a16="http://schemas.microsoft.com/office/drawing/2014/main" id="{2AFFFAF2-F8A0-7FD8-AE8B-FF30BB8C46E4}"/>
              </a:ext>
            </a:extLst>
          </p:cNvPr>
          <p:cNvSpPr/>
          <p:nvPr/>
        </p:nvSpPr>
        <p:spPr>
          <a:xfrm>
            <a:off x="9013371" y="3429000"/>
            <a:ext cx="1458686" cy="740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8" name="TextBox 7">
            <a:extLst>
              <a:ext uri="{FF2B5EF4-FFF2-40B4-BE49-F238E27FC236}">
                <a16:creationId xmlns:a16="http://schemas.microsoft.com/office/drawing/2014/main" id="{82E95E17-DBF4-4FD3-13C9-95C085BADA51}"/>
              </a:ext>
            </a:extLst>
          </p:cNvPr>
          <p:cNvSpPr txBox="1"/>
          <p:nvPr/>
        </p:nvSpPr>
        <p:spPr>
          <a:xfrm>
            <a:off x="10544917" y="3606160"/>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9" name="TextBox 8">
            <a:extLst>
              <a:ext uri="{FF2B5EF4-FFF2-40B4-BE49-F238E27FC236}">
                <a16:creationId xmlns:a16="http://schemas.microsoft.com/office/drawing/2014/main" id="{3A5731D6-34AE-CDE1-974C-DD99217CEFCB}"/>
              </a:ext>
            </a:extLst>
          </p:cNvPr>
          <p:cNvSpPr txBox="1"/>
          <p:nvPr/>
        </p:nvSpPr>
        <p:spPr>
          <a:xfrm>
            <a:off x="2206092" y="3098328"/>
            <a:ext cx="5036616" cy="1015663"/>
          </a:xfrm>
          <a:prstGeom prst="rect">
            <a:avLst/>
          </a:prstGeom>
          <a:noFill/>
        </p:spPr>
        <p:txBody>
          <a:bodyPr wrap="square" rtlCol="0">
            <a:spAutoFit/>
          </a:bodyPr>
          <a:lstStyle/>
          <a:p>
            <a:pPr algn="just"/>
            <a:r>
              <a:rPr lang="en-US" sz="2000" dirty="0">
                <a:latin typeface="Arial Narrow" panose="020B0606020202030204" pitchFamily="34" charset="0"/>
              </a:rPr>
              <a:t>When you finish the audio, after lifting your finger from the screen, it will be automatically sent to the chat, as in the picture.</a:t>
            </a:r>
            <a:endParaRPr lang="en-CY" sz="2000" dirty="0">
              <a:latin typeface="Arial Narrow" panose="020B0606020202030204" pitchFamily="34" charset="0"/>
            </a:endParaRPr>
          </a:p>
        </p:txBody>
      </p:sp>
      <p:cxnSp>
        <p:nvCxnSpPr>
          <p:cNvPr id="13" name="Straight Arrow Connector 12">
            <a:extLst>
              <a:ext uri="{FF2B5EF4-FFF2-40B4-BE49-F238E27FC236}">
                <a16:creationId xmlns:a16="http://schemas.microsoft.com/office/drawing/2014/main" id="{CEE35164-65A8-18B5-21AD-5F418C509D65}"/>
              </a:ext>
            </a:extLst>
          </p:cNvPr>
          <p:cNvCxnSpPr/>
          <p:nvPr/>
        </p:nvCxnSpPr>
        <p:spPr>
          <a:xfrm>
            <a:off x="7488954" y="3429000"/>
            <a:ext cx="105664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2253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Messenger – How to send voice messages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48</a:t>
            </a:fld>
            <a:endParaRPr lang="en-US" dirty="0"/>
          </a:p>
        </p:txBody>
      </p:sp>
      <p:pic>
        <p:nvPicPr>
          <p:cNvPr id="3" name="Picture 2">
            <a:extLst>
              <a:ext uri="{FF2B5EF4-FFF2-40B4-BE49-F238E27FC236}">
                <a16:creationId xmlns:a16="http://schemas.microsoft.com/office/drawing/2014/main" id="{0B6D6117-DBC9-8F1F-0664-BD1D14E1814F}"/>
              </a:ext>
            </a:extLst>
          </p:cNvPr>
          <p:cNvPicPr>
            <a:picLocks noChangeAspect="1"/>
          </p:cNvPicPr>
          <p:nvPr/>
        </p:nvPicPr>
        <p:blipFill rotWithShape="1">
          <a:blip r:embed="rId2"/>
          <a:srcRect t="5324"/>
          <a:stretch/>
        </p:blipFill>
        <p:spPr>
          <a:xfrm>
            <a:off x="1887863" y="1486446"/>
            <a:ext cx="2229829" cy="4568976"/>
          </a:xfrm>
          <a:prstGeom prst="rect">
            <a:avLst/>
          </a:prstGeom>
        </p:spPr>
      </p:pic>
      <p:pic>
        <p:nvPicPr>
          <p:cNvPr id="5" name="Picture 4">
            <a:extLst>
              <a:ext uri="{FF2B5EF4-FFF2-40B4-BE49-F238E27FC236}">
                <a16:creationId xmlns:a16="http://schemas.microsoft.com/office/drawing/2014/main" id="{208D556C-FCB2-A0A2-92A6-0FBC2DBFFB36}"/>
              </a:ext>
            </a:extLst>
          </p:cNvPr>
          <p:cNvPicPr>
            <a:picLocks noChangeAspect="1"/>
          </p:cNvPicPr>
          <p:nvPr/>
        </p:nvPicPr>
        <p:blipFill rotWithShape="1">
          <a:blip r:embed="rId3"/>
          <a:srcRect t="5324"/>
          <a:stretch/>
        </p:blipFill>
        <p:spPr>
          <a:xfrm>
            <a:off x="4758801" y="1475561"/>
            <a:ext cx="2229829" cy="4568976"/>
          </a:xfrm>
          <a:prstGeom prst="rect">
            <a:avLst/>
          </a:prstGeom>
        </p:spPr>
      </p:pic>
      <p:pic>
        <p:nvPicPr>
          <p:cNvPr id="6" name="Picture 5">
            <a:extLst>
              <a:ext uri="{FF2B5EF4-FFF2-40B4-BE49-F238E27FC236}">
                <a16:creationId xmlns:a16="http://schemas.microsoft.com/office/drawing/2014/main" id="{479B2BBF-46CD-8F2F-CC28-AA1021B7C260}"/>
              </a:ext>
            </a:extLst>
          </p:cNvPr>
          <p:cNvPicPr>
            <a:picLocks noChangeAspect="1"/>
          </p:cNvPicPr>
          <p:nvPr/>
        </p:nvPicPr>
        <p:blipFill rotWithShape="1">
          <a:blip r:embed="rId4"/>
          <a:srcRect t="5324"/>
          <a:stretch/>
        </p:blipFill>
        <p:spPr>
          <a:xfrm>
            <a:off x="8074309" y="1475561"/>
            <a:ext cx="2229829" cy="4568976"/>
          </a:xfrm>
          <a:prstGeom prst="rect">
            <a:avLst/>
          </a:prstGeom>
        </p:spPr>
      </p:pic>
      <p:sp>
        <p:nvSpPr>
          <p:cNvPr id="7" name="Oval 6">
            <a:extLst>
              <a:ext uri="{FF2B5EF4-FFF2-40B4-BE49-F238E27FC236}">
                <a16:creationId xmlns:a16="http://schemas.microsoft.com/office/drawing/2014/main" id="{7515782F-6B40-5832-20B2-CC81DAB8F1A9}"/>
              </a:ext>
            </a:extLst>
          </p:cNvPr>
          <p:cNvSpPr/>
          <p:nvPr/>
        </p:nvSpPr>
        <p:spPr>
          <a:xfrm>
            <a:off x="2612571" y="5606143"/>
            <a:ext cx="239486" cy="2612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10" name="Straight Arrow Connector 9">
            <a:extLst>
              <a:ext uri="{FF2B5EF4-FFF2-40B4-BE49-F238E27FC236}">
                <a16:creationId xmlns:a16="http://schemas.microsoft.com/office/drawing/2014/main" id="{6DA74A99-836E-A1C4-49A6-F17D5E8D76E9}"/>
              </a:ext>
            </a:extLst>
          </p:cNvPr>
          <p:cNvCxnSpPr/>
          <p:nvPr/>
        </p:nvCxnSpPr>
        <p:spPr>
          <a:xfrm flipH="1">
            <a:off x="6400800" y="4985657"/>
            <a:ext cx="413657" cy="707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2AFFFAF2-F8A0-7FD8-AE8B-FF30BB8C46E4}"/>
              </a:ext>
            </a:extLst>
          </p:cNvPr>
          <p:cNvSpPr/>
          <p:nvPr/>
        </p:nvSpPr>
        <p:spPr>
          <a:xfrm>
            <a:off x="9013371" y="3429000"/>
            <a:ext cx="1458686" cy="7402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8" name="TextBox 7">
            <a:extLst>
              <a:ext uri="{FF2B5EF4-FFF2-40B4-BE49-F238E27FC236}">
                <a16:creationId xmlns:a16="http://schemas.microsoft.com/office/drawing/2014/main" id="{8D3698D3-2429-5FE9-B17E-B557CFCBA643}"/>
              </a:ext>
            </a:extLst>
          </p:cNvPr>
          <p:cNvSpPr txBox="1"/>
          <p:nvPr/>
        </p:nvSpPr>
        <p:spPr>
          <a:xfrm>
            <a:off x="2763982" y="5372100"/>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9" name="TextBox 8">
            <a:extLst>
              <a:ext uri="{FF2B5EF4-FFF2-40B4-BE49-F238E27FC236}">
                <a16:creationId xmlns:a16="http://schemas.microsoft.com/office/drawing/2014/main" id="{52486CD1-ADF6-87B7-CC1F-2D7C26C94542}"/>
              </a:ext>
            </a:extLst>
          </p:cNvPr>
          <p:cNvSpPr txBox="1"/>
          <p:nvPr/>
        </p:nvSpPr>
        <p:spPr>
          <a:xfrm>
            <a:off x="6840866" y="4704105"/>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11" name="TextBox 10">
            <a:extLst>
              <a:ext uri="{FF2B5EF4-FFF2-40B4-BE49-F238E27FC236}">
                <a16:creationId xmlns:a16="http://schemas.microsoft.com/office/drawing/2014/main" id="{0810E404-E2EA-A272-8C6A-FF6664B262F6}"/>
              </a:ext>
            </a:extLst>
          </p:cNvPr>
          <p:cNvSpPr txBox="1"/>
          <p:nvPr/>
        </p:nvSpPr>
        <p:spPr>
          <a:xfrm>
            <a:off x="10544917" y="3606160"/>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4209048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20DF9BD-0847-B73F-45AE-1589E8FA159C}"/>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a:t>
            </a:fld>
            <a:endParaRPr lang="en-US" dirty="0"/>
          </a:p>
        </p:txBody>
      </p:sp>
      <p:sp>
        <p:nvSpPr>
          <p:cNvPr id="7" name="Google Shape;93;p1">
            <a:extLst>
              <a:ext uri="{FF2B5EF4-FFF2-40B4-BE49-F238E27FC236}">
                <a16:creationId xmlns:a16="http://schemas.microsoft.com/office/drawing/2014/main" id="{300127D8-6399-CF7F-2388-9CE0C85A57B5}"/>
              </a:ext>
            </a:extLst>
          </p:cNvPr>
          <p:cNvSpPr txBox="1">
            <a:spLocks/>
          </p:cNvSpPr>
          <p:nvPr/>
        </p:nvSpPr>
        <p:spPr>
          <a:xfrm>
            <a:off x="162507" y="2916309"/>
            <a:ext cx="4466324" cy="1025381"/>
          </a:xfrm>
          <a:prstGeom prst="rect">
            <a:avLst/>
          </a:prstGeom>
          <a:noFill/>
          <a:ln>
            <a:noFill/>
          </a:ln>
        </p:spPr>
        <p:txBody>
          <a:bodyPr spcFirstLastPara="1" wrap="square" lIns="91425" tIns="45700" rIns="91425" bIns="45700" anchor="b" anchorCtr="0">
            <a:normAutofit fontScale="92500" lnSpcReduction="2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SzPts val="6000"/>
              <a:buFont typeface="Candara"/>
              <a:buNone/>
            </a:pPr>
            <a:r>
              <a:rPr lang="en-US" b="1" dirty="0">
                <a:solidFill>
                  <a:srgbClr val="3A9BDC"/>
                </a:solidFill>
                <a:latin typeface="Gadugi" panose="020B0502040204020203" pitchFamily="34" charset="0"/>
                <a:ea typeface="Gadugi" panose="020B0502040204020203" pitchFamily="34" charset="0"/>
                <a:cs typeface="Candara"/>
                <a:sym typeface="Candara"/>
              </a:rPr>
              <a:t>Table of Contents </a:t>
            </a:r>
          </a:p>
        </p:txBody>
      </p:sp>
      <p:grpSp>
        <p:nvGrpSpPr>
          <p:cNvPr id="2" name="Group 1">
            <a:extLst>
              <a:ext uri="{FF2B5EF4-FFF2-40B4-BE49-F238E27FC236}">
                <a16:creationId xmlns:a16="http://schemas.microsoft.com/office/drawing/2014/main" id="{B64AB925-B7A6-762C-CE06-1F53CAA0F5DA}"/>
              </a:ext>
            </a:extLst>
          </p:cNvPr>
          <p:cNvGrpSpPr/>
          <p:nvPr/>
        </p:nvGrpSpPr>
        <p:grpSpPr>
          <a:xfrm>
            <a:off x="5120825" y="531759"/>
            <a:ext cx="6205831" cy="780795"/>
            <a:chOff x="4745819" y="1491808"/>
            <a:chExt cx="6205831" cy="780795"/>
          </a:xfrm>
        </p:grpSpPr>
        <p:sp>
          <p:nvSpPr>
            <p:cNvPr id="11" name="TextBox 10">
              <a:extLst>
                <a:ext uri="{FF2B5EF4-FFF2-40B4-BE49-F238E27FC236}">
                  <a16:creationId xmlns:a16="http://schemas.microsoft.com/office/drawing/2014/main" id="{A3F1C955-BAFC-BBFF-2DF6-AC0FFA747C06}"/>
                </a:ext>
              </a:extLst>
            </p:cNvPr>
            <p:cNvSpPr txBox="1"/>
            <p:nvPr/>
          </p:nvSpPr>
          <p:spPr>
            <a:xfrm>
              <a:off x="5826725" y="1697539"/>
              <a:ext cx="5124925" cy="400110"/>
            </a:xfrm>
            <a:prstGeom prst="rect">
              <a:avLst/>
            </a:prstGeom>
            <a:noFill/>
          </p:spPr>
          <p:txBody>
            <a:bodyPr wrap="square" lIns="108000" rIns="108000" rtlCol="0">
              <a:spAutoFit/>
            </a:bodyPr>
            <a:lstStyle/>
            <a:p>
              <a:r>
                <a:rPr lang="en-US" altLang="ko-KR" sz="2000" b="1" dirty="0">
                  <a:latin typeface="Arial Narrow" panose="020B0606020202030204" pitchFamily="34" charset="0"/>
                  <a:ea typeface="Gadugi" panose="020B0502040204020203" pitchFamily="34" charset="0"/>
                  <a:cs typeface="Arial" pitchFamily="34" charset="0"/>
                </a:rPr>
                <a:t>Introduction &amp; Learning Outcomes</a:t>
              </a:r>
              <a:endParaRPr lang="ko-KR" altLang="en-US" sz="2000" b="1" dirty="0">
                <a:latin typeface="Arial Narrow" panose="020B0606020202030204" pitchFamily="34" charset="0"/>
                <a:cs typeface="Arial" pitchFamily="34" charset="0"/>
              </a:endParaRPr>
            </a:p>
          </p:txBody>
        </p:sp>
        <p:grpSp>
          <p:nvGrpSpPr>
            <p:cNvPr id="5" name="Group 4">
              <a:extLst>
                <a:ext uri="{FF2B5EF4-FFF2-40B4-BE49-F238E27FC236}">
                  <a16:creationId xmlns:a16="http://schemas.microsoft.com/office/drawing/2014/main" id="{71F9D525-878F-DC4C-4999-9ED2A4B2FB3F}"/>
                </a:ext>
              </a:extLst>
            </p:cNvPr>
            <p:cNvGrpSpPr/>
            <p:nvPr/>
          </p:nvGrpSpPr>
          <p:grpSpPr>
            <a:xfrm>
              <a:off x="4745819" y="1491808"/>
              <a:ext cx="958096" cy="780795"/>
              <a:chOff x="5324330" y="1449052"/>
              <a:chExt cx="958096" cy="780795"/>
            </a:xfrm>
          </p:grpSpPr>
          <p:sp>
            <p:nvSpPr>
              <p:cNvPr id="8" name="Oval 7">
                <a:extLst>
                  <a:ext uri="{FF2B5EF4-FFF2-40B4-BE49-F238E27FC236}">
                    <a16:creationId xmlns:a16="http://schemas.microsoft.com/office/drawing/2014/main" id="{190CBB74-6A51-2FDB-35E7-1A4B74F4F62B}"/>
                  </a:ext>
                </a:extLst>
              </p:cNvPr>
              <p:cNvSpPr/>
              <p:nvPr/>
            </p:nvSpPr>
            <p:spPr>
              <a:xfrm>
                <a:off x="5412981" y="1449052"/>
                <a:ext cx="780795" cy="780795"/>
              </a:xfrm>
              <a:prstGeom prst="ellipse">
                <a:avLst/>
              </a:prstGeom>
              <a:solidFill>
                <a:srgbClr val="122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TextBox 8">
                <a:extLst>
                  <a:ext uri="{FF2B5EF4-FFF2-40B4-BE49-F238E27FC236}">
                    <a16:creationId xmlns:a16="http://schemas.microsoft.com/office/drawing/2014/main" id="{83DDB98A-3EBC-CB45-0D9D-42C620059063}"/>
                  </a:ext>
                </a:extLst>
              </p:cNvPr>
              <p:cNvSpPr txBox="1"/>
              <p:nvPr/>
            </p:nvSpPr>
            <p:spPr>
              <a:xfrm>
                <a:off x="5324330" y="1516283"/>
                <a:ext cx="958096" cy="646331"/>
              </a:xfrm>
              <a:prstGeom prst="rect">
                <a:avLst/>
              </a:prstGeom>
              <a:noFill/>
            </p:spPr>
            <p:txBody>
              <a:bodyPr wrap="square" lIns="108000" rIns="108000" rtlCol="0">
                <a:spAutoFit/>
              </a:bodyPr>
              <a:lstStyle/>
              <a:p>
                <a:pPr algn="ctr"/>
                <a:r>
                  <a:rPr lang="en-US" altLang="ko-KR" sz="3600" b="1" dirty="0">
                    <a:solidFill>
                      <a:schemeClr val="bg1"/>
                    </a:solidFill>
                    <a:latin typeface="Verdana" panose="020B0604030504040204" pitchFamily="34" charset="0"/>
                    <a:ea typeface="Verdana" panose="020B0604030504040204" pitchFamily="34" charset="0"/>
                    <a:cs typeface="Arial" pitchFamily="34" charset="0"/>
                  </a:rPr>
                  <a:t>01</a:t>
                </a:r>
                <a:endParaRPr lang="ko-KR" altLang="en-US" sz="3600" b="1" dirty="0">
                  <a:solidFill>
                    <a:schemeClr val="bg1"/>
                  </a:solidFill>
                  <a:latin typeface="Verdana" panose="020B0604030504040204" pitchFamily="34" charset="0"/>
                  <a:cs typeface="Arial" pitchFamily="34" charset="0"/>
                </a:endParaRPr>
              </a:p>
            </p:txBody>
          </p:sp>
        </p:grpSp>
      </p:grpSp>
      <p:grpSp>
        <p:nvGrpSpPr>
          <p:cNvPr id="17" name="Group 16">
            <a:extLst>
              <a:ext uri="{FF2B5EF4-FFF2-40B4-BE49-F238E27FC236}">
                <a16:creationId xmlns:a16="http://schemas.microsoft.com/office/drawing/2014/main" id="{287C5E65-4D33-C2F3-A0C2-6CD250B84BA7}"/>
              </a:ext>
            </a:extLst>
          </p:cNvPr>
          <p:cNvGrpSpPr/>
          <p:nvPr/>
        </p:nvGrpSpPr>
        <p:grpSpPr>
          <a:xfrm>
            <a:off x="5120825" y="1598568"/>
            <a:ext cx="6205831" cy="780795"/>
            <a:chOff x="4745819" y="1491808"/>
            <a:chExt cx="6205831" cy="780795"/>
          </a:xfrm>
        </p:grpSpPr>
        <p:sp>
          <p:nvSpPr>
            <p:cNvPr id="18" name="TextBox 17">
              <a:extLst>
                <a:ext uri="{FF2B5EF4-FFF2-40B4-BE49-F238E27FC236}">
                  <a16:creationId xmlns:a16="http://schemas.microsoft.com/office/drawing/2014/main" id="{8E1D6C29-61CD-2183-FCA6-B5EB2F5A3829}"/>
                </a:ext>
              </a:extLst>
            </p:cNvPr>
            <p:cNvSpPr txBox="1"/>
            <p:nvPr/>
          </p:nvSpPr>
          <p:spPr>
            <a:xfrm>
              <a:off x="5826725" y="1697539"/>
              <a:ext cx="5124925" cy="400110"/>
            </a:xfrm>
            <a:prstGeom prst="rect">
              <a:avLst/>
            </a:prstGeom>
            <a:noFill/>
          </p:spPr>
          <p:txBody>
            <a:bodyPr wrap="square" lIns="108000" rIns="108000" rtlCol="0">
              <a:spAutoFit/>
            </a:bodyPr>
            <a:lstStyle/>
            <a:p>
              <a:r>
                <a:rPr lang="en-US" altLang="ko-KR" sz="2000" b="1" dirty="0">
                  <a:latin typeface="Arial Narrow" panose="020B0606020202030204" pitchFamily="34" charset="0"/>
                  <a:ea typeface="Gadugi" panose="020B0502040204020203" pitchFamily="34" charset="0"/>
                  <a:cs typeface="Arial" pitchFamily="34" charset="0"/>
                </a:rPr>
                <a:t>Topic 1: Social Media &amp; Online Communication</a:t>
              </a:r>
              <a:endParaRPr lang="ko-KR" altLang="en-US" sz="2000" b="1" dirty="0">
                <a:latin typeface="Arial Narrow" panose="020B0606020202030204" pitchFamily="34" charset="0"/>
                <a:cs typeface="Arial" pitchFamily="34" charset="0"/>
              </a:endParaRPr>
            </a:p>
          </p:txBody>
        </p:sp>
        <p:grpSp>
          <p:nvGrpSpPr>
            <p:cNvPr id="19" name="Group 18">
              <a:extLst>
                <a:ext uri="{FF2B5EF4-FFF2-40B4-BE49-F238E27FC236}">
                  <a16:creationId xmlns:a16="http://schemas.microsoft.com/office/drawing/2014/main" id="{E20BAEF1-2E83-1BCB-4C10-EDD7670590AD}"/>
                </a:ext>
              </a:extLst>
            </p:cNvPr>
            <p:cNvGrpSpPr/>
            <p:nvPr/>
          </p:nvGrpSpPr>
          <p:grpSpPr>
            <a:xfrm>
              <a:off x="4745819" y="1491808"/>
              <a:ext cx="958096" cy="780795"/>
              <a:chOff x="5324330" y="1449052"/>
              <a:chExt cx="958096" cy="780795"/>
            </a:xfrm>
          </p:grpSpPr>
          <p:sp>
            <p:nvSpPr>
              <p:cNvPr id="20" name="Oval 19">
                <a:extLst>
                  <a:ext uri="{FF2B5EF4-FFF2-40B4-BE49-F238E27FC236}">
                    <a16:creationId xmlns:a16="http://schemas.microsoft.com/office/drawing/2014/main" id="{0EE3A464-74C1-6CA7-9188-D2CFA4C6E6AB}"/>
                  </a:ext>
                </a:extLst>
              </p:cNvPr>
              <p:cNvSpPr/>
              <p:nvPr/>
            </p:nvSpPr>
            <p:spPr>
              <a:xfrm>
                <a:off x="5412981" y="1449052"/>
                <a:ext cx="780795" cy="780795"/>
              </a:xfrm>
              <a:prstGeom prst="ellipse">
                <a:avLst/>
              </a:prstGeom>
              <a:solidFill>
                <a:srgbClr val="5CB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TextBox 20">
                <a:extLst>
                  <a:ext uri="{FF2B5EF4-FFF2-40B4-BE49-F238E27FC236}">
                    <a16:creationId xmlns:a16="http://schemas.microsoft.com/office/drawing/2014/main" id="{40DA6ED8-562E-59F7-8408-40C12A29892C}"/>
                  </a:ext>
                </a:extLst>
              </p:cNvPr>
              <p:cNvSpPr txBox="1"/>
              <p:nvPr/>
            </p:nvSpPr>
            <p:spPr>
              <a:xfrm>
                <a:off x="5324330" y="1516283"/>
                <a:ext cx="958096" cy="646331"/>
              </a:xfrm>
              <a:prstGeom prst="rect">
                <a:avLst/>
              </a:prstGeom>
              <a:noFill/>
            </p:spPr>
            <p:txBody>
              <a:bodyPr wrap="square" lIns="108000" rIns="108000" rtlCol="0">
                <a:spAutoFit/>
              </a:bodyPr>
              <a:lstStyle/>
              <a:p>
                <a:pPr algn="ctr"/>
                <a:r>
                  <a:rPr lang="en-US" altLang="ko-KR" sz="3600" b="1" dirty="0">
                    <a:solidFill>
                      <a:schemeClr val="bg1"/>
                    </a:solidFill>
                    <a:latin typeface="Verdana" panose="020B0604030504040204" pitchFamily="34" charset="0"/>
                    <a:ea typeface="Verdana" panose="020B0604030504040204" pitchFamily="34" charset="0"/>
                    <a:cs typeface="Arial" pitchFamily="34" charset="0"/>
                  </a:rPr>
                  <a:t>02</a:t>
                </a:r>
                <a:endParaRPr lang="ko-KR" altLang="en-US" sz="3600" b="1" dirty="0">
                  <a:solidFill>
                    <a:schemeClr val="bg1"/>
                  </a:solidFill>
                  <a:latin typeface="Verdana" panose="020B0604030504040204" pitchFamily="34" charset="0"/>
                  <a:cs typeface="Arial" pitchFamily="34" charset="0"/>
                </a:endParaRPr>
              </a:p>
            </p:txBody>
          </p:sp>
        </p:grpSp>
      </p:grpSp>
      <p:grpSp>
        <p:nvGrpSpPr>
          <p:cNvPr id="22" name="Group 21">
            <a:extLst>
              <a:ext uri="{FF2B5EF4-FFF2-40B4-BE49-F238E27FC236}">
                <a16:creationId xmlns:a16="http://schemas.microsoft.com/office/drawing/2014/main" id="{B445EF33-F3BA-A3B0-7BB7-9EF421168B20}"/>
              </a:ext>
            </a:extLst>
          </p:cNvPr>
          <p:cNvGrpSpPr/>
          <p:nvPr/>
        </p:nvGrpSpPr>
        <p:grpSpPr>
          <a:xfrm>
            <a:off x="5120825" y="2624296"/>
            <a:ext cx="6205831" cy="780795"/>
            <a:chOff x="4745819" y="1491808"/>
            <a:chExt cx="6205831" cy="780795"/>
          </a:xfrm>
        </p:grpSpPr>
        <p:sp>
          <p:nvSpPr>
            <p:cNvPr id="23" name="TextBox 22">
              <a:extLst>
                <a:ext uri="{FF2B5EF4-FFF2-40B4-BE49-F238E27FC236}">
                  <a16:creationId xmlns:a16="http://schemas.microsoft.com/office/drawing/2014/main" id="{84FAB8A9-F97A-CA2F-C8E1-2A7D5675CB83}"/>
                </a:ext>
              </a:extLst>
            </p:cNvPr>
            <p:cNvSpPr txBox="1"/>
            <p:nvPr/>
          </p:nvSpPr>
          <p:spPr>
            <a:xfrm>
              <a:off x="5826725" y="1697539"/>
              <a:ext cx="5124925" cy="400110"/>
            </a:xfrm>
            <a:prstGeom prst="rect">
              <a:avLst/>
            </a:prstGeom>
            <a:noFill/>
          </p:spPr>
          <p:txBody>
            <a:bodyPr wrap="square" lIns="108000" rIns="108000" rtlCol="0">
              <a:spAutoFit/>
            </a:bodyPr>
            <a:lstStyle/>
            <a:p>
              <a:r>
                <a:rPr lang="en-US" altLang="ko-KR" sz="2000" b="1" dirty="0">
                  <a:latin typeface="Arial Narrow" panose="020B0606020202030204" pitchFamily="34" charset="0"/>
                  <a:ea typeface="Gadugi" panose="020B0502040204020203" pitchFamily="34" charset="0"/>
                  <a:cs typeface="Arial" pitchFamily="34" charset="0"/>
                </a:rPr>
                <a:t>Topic 2: E-mail</a:t>
              </a:r>
              <a:endParaRPr lang="ko-KR" altLang="en-US" sz="2000" b="1" dirty="0">
                <a:latin typeface="Arial Narrow" panose="020B0606020202030204" pitchFamily="34" charset="0"/>
                <a:cs typeface="Arial" pitchFamily="34" charset="0"/>
              </a:endParaRPr>
            </a:p>
          </p:txBody>
        </p:sp>
        <p:grpSp>
          <p:nvGrpSpPr>
            <p:cNvPr id="24" name="Group 23">
              <a:extLst>
                <a:ext uri="{FF2B5EF4-FFF2-40B4-BE49-F238E27FC236}">
                  <a16:creationId xmlns:a16="http://schemas.microsoft.com/office/drawing/2014/main" id="{396A1D1C-A09E-EFF3-4DBD-1573F0B96B93}"/>
                </a:ext>
              </a:extLst>
            </p:cNvPr>
            <p:cNvGrpSpPr/>
            <p:nvPr/>
          </p:nvGrpSpPr>
          <p:grpSpPr>
            <a:xfrm>
              <a:off x="4745819" y="1491808"/>
              <a:ext cx="958096" cy="780795"/>
              <a:chOff x="5324330" y="1449052"/>
              <a:chExt cx="958096" cy="780795"/>
            </a:xfrm>
          </p:grpSpPr>
          <p:sp>
            <p:nvSpPr>
              <p:cNvPr id="25" name="Oval 24">
                <a:extLst>
                  <a:ext uri="{FF2B5EF4-FFF2-40B4-BE49-F238E27FC236}">
                    <a16:creationId xmlns:a16="http://schemas.microsoft.com/office/drawing/2014/main" id="{DFF12FD2-6F53-9DA1-32A8-5B6C87A9325D}"/>
                  </a:ext>
                </a:extLst>
              </p:cNvPr>
              <p:cNvSpPr/>
              <p:nvPr/>
            </p:nvSpPr>
            <p:spPr>
              <a:xfrm>
                <a:off x="5412981" y="1449052"/>
                <a:ext cx="780795" cy="780795"/>
              </a:xfrm>
              <a:prstGeom prst="ellipse">
                <a:avLst/>
              </a:prstGeom>
              <a:solidFill>
                <a:srgbClr val="2F55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TextBox 25">
                <a:extLst>
                  <a:ext uri="{FF2B5EF4-FFF2-40B4-BE49-F238E27FC236}">
                    <a16:creationId xmlns:a16="http://schemas.microsoft.com/office/drawing/2014/main" id="{AFF54CFB-13F0-1C7D-7599-F976003A95C1}"/>
                  </a:ext>
                </a:extLst>
              </p:cNvPr>
              <p:cNvSpPr txBox="1"/>
              <p:nvPr/>
            </p:nvSpPr>
            <p:spPr>
              <a:xfrm>
                <a:off x="5324330" y="1513845"/>
                <a:ext cx="958096" cy="646331"/>
              </a:xfrm>
              <a:prstGeom prst="rect">
                <a:avLst/>
              </a:prstGeom>
              <a:noFill/>
            </p:spPr>
            <p:txBody>
              <a:bodyPr wrap="square" lIns="108000" rIns="108000" rtlCol="0">
                <a:spAutoFit/>
              </a:bodyPr>
              <a:lstStyle/>
              <a:p>
                <a:pPr algn="ctr"/>
                <a:r>
                  <a:rPr lang="en-US" altLang="ko-KR" sz="3600" b="1" dirty="0">
                    <a:solidFill>
                      <a:schemeClr val="bg1"/>
                    </a:solidFill>
                    <a:latin typeface="Verdana" panose="020B0604030504040204" pitchFamily="34" charset="0"/>
                    <a:ea typeface="Verdana" panose="020B0604030504040204" pitchFamily="34" charset="0"/>
                    <a:cs typeface="Arial" pitchFamily="34" charset="0"/>
                  </a:rPr>
                  <a:t>03</a:t>
                </a:r>
                <a:endParaRPr lang="ko-KR" altLang="en-US" sz="3600" b="1" dirty="0">
                  <a:solidFill>
                    <a:schemeClr val="bg1"/>
                  </a:solidFill>
                  <a:latin typeface="Verdana" panose="020B0604030504040204" pitchFamily="34" charset="0"/>
                  <a:cs typeface="Arial" pitchFamily="34" charset="0"/>
                </a:endParaRPr>
              </a:p>
            </p:txBody>
          </p:sp>
        </p:grpSp>
      </p:grpSp>
      <p:grpSp>
        <p:nvGrpSpPr>
          <p:cNvPr id="27" name="Group 26">
            <a:extLst>
              <a:ext uri="{FF2B5EF4-FFF2-40B4-BE49-F238E27FC236}">
                <a16:creationId xmlns:a16="http://schemas.microsoft.com/office/drawing/2014/main" id="{77EF4C91-B2D2-CC6C-EA85-C7F378B1D152}"/>
              </a:ext>
            </a:extLst>
          </p:cNvPr>
          <p:cNvGrpSpPr/>
          <p:nvPr/>
        </p:nvGrpSpPr>
        <p:grpSpPr>
          <a:xfrm>
            <a:off x="5120825" y="3704715"/>
            <a:ext cx="6205831" cy="780795"/>
            <a:chOff x="4745819" y="1491808"/>
            <a:chExt cx="6205831" cy="780795"/>
          </a:xfrm>
        </p:grpSpPr>
        <p:sp>
          <p:nvSpPr>
            <p:cNvPr id="28" name="TextBox 27">
              <a:extLst>
                <a:ext uri="{FF2B5EF4-FFF2-40B4-BE49-F238E27FC236}">
                  <a16:creationId xmlns:a16="http://schemas.microsoft.com/office/drawing/2014/main" id="{87CEAB72-BBBA-E869-33BE-6EF647F4DF8B}"/>
                </a:ext>
              </a:extLst>
            </p:cNvPr>
            <p:cNvSpPr txBox="1"/>
            <p:nvPr/>
          </p:nvSpPr>
          <p:spPr>
            <a:xfrm>
              <a:off x="5826725" y="1697539"/>
              <a:ext cx="5124925" cy="400110"/>
            </a:xfrm>
            <a:prstGeom prst="rect">
              <a:avLst/>
            </a:prstGeom>
            <a:noFill/>
          </p:spPr>
          <p:txBody>
            <a:bodyPr wrap="square" lIns="108000" rIns="108000" rtlCol="0">
              <a:spAutoFit/>
            </a:bodyPr>
            <a:lstStyle/>
            <a:p>
              <a:r>
                <a:rPr lang="en-US" altLang="ko-KR" sz="2000" b="1" dirty="0">
                  <a:latin typeface="Arial Narrow" panose="020B0606020202030204" pitchFamily="34" charset="0"/>
                  <a:ea typeface="Gadugi" panose="020B0502040204020203" pitchFamily="34" charset="0"/>
                  <a:cs typeface="Arial" pitchFamily="34" charset="0"/>
                </a:rPr>
                <a:t>Topic 3: Google Drive</a:t>
              </a:r>
              <a:endParaRPr lang="ko-KR" altLang="en-US" sz="2000" b="1" dirty="0">
                <a:latin typeface="Arial Narrow" panose="020B0606020202030204" pitchFamily="34" charset="0"/>
                <a:cs typeface="Arial" pitchFamily="34" charset="0"/>
              </a:endParaRPr>
            </a:p>
          </p:txBody>
        </p:sp>
        <p:grpSp>
          <p:nvGrpSpPr>
            <p:cNvPr id="29" name="Group 28">
              <a:extLst>
                <a:ext uri="{FF2B5EF4-FFF2-40B4-BE49-F238E27FC236}">
                  <a16:creationId xmlns:a16="http://schemas.microsoft.com/office/drawing/2014/main" id="{508C87A0-C29B-6873-C9C5-8F9E36478052}"/>
                </a:ext>
              </a:extLst>
            </p:cNvPr>
            <p:cNvGrpSpPr/>
            <p:nvPr/>
          </p:nvGrpSpPr>
          <p:grpSpPr>
            <a:xfrm>
              <a:off x="4745819" y="1491808"/>
              <a:ext cx="958096" cy="780795"/>
              <a:chOff x="5324330" y="1449052"/>
              <a:chExt cx="958096" cy="780795"/>
            </a:xfrm>
          </p:grpSpPr>
          <p:sp>
            <p:nvSpPr>
              <p:cNvPr id="30" name="Oval 29">
                <a:extLst>
                  <a:ext uri="{FF2B5EF4-FFF2-40B4-BE49-F238E27FC236}">
                    <a16:creationId xmlns:a16="http://schemas.microsoft.com/office/drawing/2014/main" id="{B473CCC1-07A0-A88F-6A87-4381115188C0}"/>
                  </a:ext>
                </a:extLst>
              </p:cNvPr>
              <p:cNvSpPr/>
              <p:nvPr/>
            </p:nvSpPr>
            <p:spPr>
              <a:xfrm>
                <a:off x="5412981" y="1449052"/>
                <a:ext cx="780795" cy="780795"/>
              </a:xfrm>
              <a:prstGeom prst="ellipse">
                <a:avLst/>
              </a:prstGeom>
              <a:solidFill>
                <a:srgbClr val="3A9B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TextBox 30">
                <a:extLst>
                  <a:ext uri="{FF2B5EF4-FFF2-40B4-BE49-F238E27FC236}">
                    <a16:creationId xmlns:a16="http://schemas.microsoft.com/office/drawing/2014/main" id="{BD3F080B-5432-527E-1E25-154AD793C7B2}"/>
                  </a:ext>
                </a:extLst>
              </p:cNvPr>
              <p:cNvSpPr txBox="1"/>
              <p:nvPr/>
            </p:nvSpPr>
            <p:spPr>
              <a:xfrm>
                <a:off x="5324330" y="1507067"/>
                <a:ext cx="958096" cy="646331"/>
              </a:xfrm>
              <a:prstGeom prst="rect">
                <a:avLst/>
              </a:prstGeom>
              <a:noFill/>
            </p:spPr>
            <p:txBody>
              <a:bodyPr wrap="square" lIns="108000" rIns="108000" rtlCol="0">
                <a:spAutoFit/>
              </a:bodyPr>
              <a:lstStyle/>
              <a:p>
                <a:pPr algn="ctr"/>
                <a:r>
                  <a:rPr lang="en-US" altLang="ko-KR" sz="3600" b="1" dirty="0">
                    <a:solidFill>
                      <a:schemeClr val="bg1"/>
                    </a:solidFill>
                    <a:latin typeface="Verdana" panose="020B0604030504040204" pitchFamily="34" charset="0"/>
                    <a:ea typeface="Verdana" panose="020B0604030504040204" pitchFamily="34" charset="0"/>
                    <a:cs typeface="Arial" pitchFamily="34" charset="0"/>
                  </a:rPr>
                  <a:t>04</a:t>
                </a:r>
                <a:endParaRPr lang="ko-KR" altLang="en-US" sz="3600" b="1" dirty="0">
                  <a:solidFill>
                    <a:schemeClr val="bg1"/>
                  </a:solidFill>
                  <a:latin typeface="Verdana" panose="020B0604030504040204" pitchFamily="34" charset="0"/>
                  <a:cs typeface="Arial" pitchFamily="34" charset="0"/>
                </a:endParaRPr>
              </a:p>
            </p:txBody>
          </p:sp>
        </p:grpSp>
      </p:grpSp>
      <p:grpSp>
        <p:nvGrpSpPr>
          <p:cNvPr id="42" name="Group 41">
            <a:extLst>
              <a:ext uri="{FF2B5EF4-FFF2-40B4-BE49-F238E27FC236}">
                <a16:creationId xmlns:a16="http://schemas.microsoft.com/office/drawing/2014/main" id="{B2DF443F-7314-8EA0-7B8F-79DC69B49B87}"/>
              </a:ext>
            </a:extLst>
          </p:cNvPr>
          <p:cNvGrpSpPr/>
          <p:nvPr/>
        </p:nvGrpSpPr>
        <p:grpSpPr>
          <a:xfrm>
            <a:off x="5120825" y="4832009"/>
            <a:ext cx="6205831" cy="780795"/>
            <a:chOff x="4745819" y="1491808"/>
            <a:chExt cx="6205831" cy="780795"/>
          </a:xfrm>
        </p:grpSpPr>
        <p:sp>
          <p:nvSpPr>
            <p:cNvPr id="43" name="TextBox 42">
              <a:extLst>
                <a:ext uri="{FF2B5EF4-FFF2-40B4-BE49-F238E27FC236}">
                  <a16:creationId xmlns:a16="http://schemas.microsoft.com/office/drawing/2014/main" id="{B7CC559A-83C3-59F5-A05B-DC4D8BAD0E71}"/>
                </a:ext>
              </a:extLst>
            </p:cNvPr>
            <p:cNvSpPr txBox="1"/>
            <p:nvPr/>
          </p:nvSpPr>
          <p:spPr>
            <a:xfrm>
              <a:off x="5826725" y="1697539"/>
              <a:ext cx="5124925" cy="400110"/>
            </a:xfrm>
            <a:prstGeom prst="rect">
              <a:avLst/>
            </a:prstGeom>
            <a:noFill/>
          </p:spPr>
          <p:txBody>
            <a:bodyPr wrap="square" lIns="108000" rIns="108000" rtlCol="0">
              <a:spAutoFit/>
            </a:bodyPr>
            <a:lstStyle/>
            <a:p>
              <a:r>
                <a:rPr lang="en-US" altLang="ko-KR" sz="2000" b="1" dirty="0">
                  <a:latin typeface="Arial Narrow" panose="020B0606020202030204" pitchFamily="34" charset="0"/>
                  <a:ea typeface="Gadugi" panose="020B0502040204020203" pitchFamily="34" charset="0"/>
                  <a:cs typeface="Arial" pitchFamily="34" charset="0"/>
                </a:rPr>
                <a:t>Conclusion &amp; Bibliography</a:t>
              </a:r>
              <a:endParaRPr lang="ko-KR" altLang="en-US" sz="2000" b="1" dirty="0">
                <a:latin typeface="Arial Narrow" panose="020B0606020202030204" pitchFamily="34" charset="0"/>
                <a:cs typeface="Arial" pitchFamily="34" charset="0"/>
              </a:endParaRPr>
            </a:p>
          </p:txBody>
        </p:sp>
        <p:grpSp>
          <p:nvGrpSpPr>
            <p:cNvPr id="44" name="Group 43">
              <a:extLst>
                <a:ext uri="{FF2B5EF4-FFF2-40B4-BE49-F238E27FC236}">
                  <a16:creationId xmlns:a16="http://schemas.microsoft.com/office/drawing/2014/main" id="{72335A4D-94EB-39E1-307D-881A2958A46E}"/>
                </a:ext>
              </a:extLst>
            </p:cNvPr>
            <p:cNvGrpSpPr/>
            <p:nvPr/>
          </p:nvGrpSpPr>
          <p:grpSpPr>
            <a:xfrm>
              <a:off x="4745819" y="1491808"/>
              <a:ext cx="958096" cy="780795"/>
              <a:chOff x="5324330" y="1449052"/>
              <a:chExt cx="958096" cy="780795"/>
            </a:xfrm>
          </p:grpSpPr>
          <p:sp>
            <p:nvSpPr>
              <p:cNvPr id="45" name="Oval 44">
                <a:extLst>
                  <a:ext uri="{FF2B5EF4-FFF2-40B4-BE49-F238E27FC236}">
                    <a16:creationId xmlns:a16="http://schemas.microsoft.com/office/drawing/2014/main" id="{7648BA31-57E0-B51B-C55B-B20F41A3AE59}"/>
                  </a:ext>
                </a:extLst>
              </p:cNvPr>
              <p:cNvSpPr/>
              <p:nvPr/>
            </p:nvSpPr>
            <p:spPr>
              <a:xfrm>
                <a:off x="5412981" y="1449052"/>
                <a:ext cx="780795" cy="780795"/>
              </a:xfrm>
              <a:prstGeom prst="ellipse">
                <a:avLst/>
              </a:prstGeom>
              <a:solidFill>
                <a:srgbClr val="1222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TextBox 45">
                <a:extLst>
                  <a:ext uri="{FF2B5EF4-FFF2-40B4-BE49-F238E27FC236}">
                    <a16:creationId xmlns:a16="http://schemas.microsoft.com/office/drawing/2014/main" id="{F29B61D6-53F0-DD1F-3E18-0593733DA9A8}"/>
                  </a:ext>
                </a:extLst>
              </p:cNvPr>
              <p:cNvSpPr txBox="1"/>
              <p:nvPr/>
            </p:nvSpPr>
            <p:spPr>
              <a:xfrm>
                <a:off x="5324330" y="1529863"/>
                <a:ext cx="958096" cy="646331"/>
              </a:xfrm>
              <a:prstGeom prst="rect">
                <a:avLst/>
              </a:prstGeom>
              <a:noFill/>
            </p:spPr>
            <p:txBody>
              <a:bodyPr wrap="square" lIns="108000" rIns="108000" rtlCol="0">
                <a:spAutoFit/>
              </a:bodyPr>
              <a:lstStyle/>
              <a:p>
                <a:pPr algn="ctr"/>
                <a:r>
                  <a:rPr lang="en-US" altLang="ko-KR" sz="3600" b="1" dirty="0">
                    <a:solidFill>
                      <a:schemeClr val="bg1"/>
                    </a:solidFill>
                    <a:latin typeface="Verdana" panose="020B0604030504040204" pitchFamily="34" charset="0"/>
                    <a:ea typeface="Verdana" panose="020B0604030504040204" pitchFamily="34" charset="0"/>
                    <a:cs typeface="Arial" pitchFamily="34" charset="0"/>
                  </a:rPr>
                  <a:t>05</a:t>
                </a:r>
                <a:endParaRPr lang="ko-KR" altLang="en-US" sz="3600" b="1" dirty="0">
                  <a:solidFill>
                    <a:schemeClr val="bg1"/>
                  </a:solidFill>
                  <a:latin typeface="Verdana" panose="020B0604030504040204" pitchFamily="34" charset="0"/>
                  <a:cs typeface="Arial" pitchFamily="34" charset="0"/>
                </a:endParaRPr>
              </a:p>
            </p:txBody>
          </p:sp>
        </p:grpSp>
      </p:grpSp>
      <p:pic>
        <p:nvPicPr>
          <p:cNvPr id="47" name="Picture 46">
            <a:extLst>
              <a:ext uri="{FF2B5EF4-FFF2-40B4-BE49-F238E27FC236}">
                <a16:creationId xmlns:a16="http://schemas.microsoft.com/office/drawing/2014/main" id="{F8B98465-FAB0-394A-21AC-3EABCC054A6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0800000">
            <a:off x="-282249" y="-502856"/>
            <a:ext cx="2556289" cy="2195026"/>
          </a:xfrm>
          <a:prstGeom prst="rect">
            <a:avLst/>
          </a:prstGeom>
        </p:spPr>
      </p:pic>
    </p:spTree>
    <p:extLst>
      <p:ext uri="{BB962C8B-B14F-4D97-AF65-F5344CB8AC3E}">
        <p14:creationId xmlns:p14="http://schemas.microsoft.com/office/powerpoint/2010/main" val="3348888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49</a:t>
            </a:fld>
            <a:endParaRPr lang="en-US" dirty="0"/>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pic>
        <p:nvPicPr>
          <p:cNvPr id="4098" name="Picture 2">
            <a:extLst>
              <a:ext uri="{FF2B5EF4-FFF2-40B4-BE49-F238E27FC236}">
                <a16:creationId xmlns:a16="http://schemas.microsoft.com/office/drawing/2014/main" id="{19C384FB-E382-E26F-BDF4-52605EB9DFA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8800" y="0"/>
            <a:ext cx="1483200" cy="1483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4">
            <a:extLst>
              <a:ext uri="{FF2B5EF4-FFF2-40B4-BE49-F238E27FC236}">
                <a16:creationId xmlns:a16="http://schemas.microsoft.com/office/drawing/2014/main" id="{F1B373B2-9694-E59F-43FD-6BA06447E389}"/>
              </a:ext>
            </a:extLst>
          </p:cNvPr>
          <p:cNvSpPr>
            <a:spLocks noGrp="1"/>
          </p:cNvSpPr>
          <p:nvPr>
            <p:ph type="body" idx="1"/>
          </p:nvPr>
        </p:nvSpPr>
        <p:spPr>
          <a:xfrm>
            <a:off x="6278336" y="1839331"/>
            <a:ext cx="5372100" cy="3983647"/>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Facebook?</a:t>
            </a:r>
            <a:endParaRPr lang="es-ES" sz="2000" b="1" dirty="0">
              <a:solidFill>
                <a:srgbClr val="666666"/>
              </a:solidFill>
              <a:latin typeface="Arial Narrow" panose="020B0606020202030204" pitchFamily="34" charset="0"/>
            </a:endParaRPr>
          </a:p>
          <a:p>
            <a:pPr marL="114300" indent="0" algn="just">
              <a:buNone/>
            </a:pPr>
            <a:r>
              <a:rPr lang="es-ES" sz="2000" dirty="0" err="1">
                <a:solidFill>
                  <a:schemeClr val="tx1"/>
                </a:solidFill>
                <a:latin typeface="Arial Narrow" panose="020B0606020202030204" pitchFamily="34" charset="0"/>
              </a:rPr>
              <a:t>According</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to</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GCFGlobal</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webpage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n.d</a:t>
            </a:r>
            <a:r>
              <a:rPr lang="es-ES" sz="2000" dirty="0">
                <a:solidFill>
                  <a:schemeClr val="tx1"/>
                </a:solidFill>
                <a:latin typeface="Arial Narrow" panose="020B0606020202030204" pitchFamily="34" charset="0"/>
              </a:rPr>
              <a:t>.) Facebook </a:t>
            </a:r>
            <a:r>
              <a:rPr lang="es-ES" sz="2000" dirty="0" err="1">
                <a:solidFill>
                  <a:schemeClr val="tx1"/>
                </a:solidFill>
                <a:latin typeface="Arial Narrow" panose="020B0606020202030204" pitchFamily="34" charset="0"/>
              </a:rPr>
              <a:t>is</a:t>
            </a:r>
            <a:r>
              <a:rPr lang="es-ES" sz="2000" dirty="0">
                <a:solidFill>
                  <a:schemeClr val="tx1"/>
                </a:solidFill>
                <a:latin typeface="Arial Narrow" panose="020B0606020202030204" pitchFamily="34" charset="0"/>
              </a:rPr>
              <a:t> “</a:t>
            </a:r>
            <a:r>
              <a:rPr lang="en-US" sz="2000" i="0" dirty="0">
                <a:solidFill>
                  <a:schemeClr val="tx1"/>
                </a:solidFill>
                <a:effectLst/>
                <a:latin typeface="Arial Narrow" panose="020B0606020202030204" pitchFamily="34" charset="0"/>
              </a:rPr>
              <a:t>social networking site that makes it easy for you to connect and share with family and friends online”. More precisely, </a:t>
            </a:r>
            <a:r>
              <a:rPr lang="en-US" sz="2000" b="0" i="0" dirty="0">
                <a:solidFill>
                  <a:srgbClr val="050505"/>
                </a:solidFill>
                <a:effectLst/>
                <a:latin typeface="Arial Narrow" panose="020B0606020202030204" pitchFamily="34" charset="0"/>
              </a:rPr>
              <a:t>Groups are a place to connect, learn and share with people who have similar interests. You can create or join a group for anything — stargazing, baking, parenting — with people across the globe or across the street. Groups can be </a:t>
            </a:r>
            <a:r>
              <a:rPr lang="en-US" sz="2000" b="0" i="0" u="none" strike="noStrike" dirty="0">
                <a:effectLst/>
                <a:latin typeface="Arial Narrow" panose="020B0606020202030204" pitchFamily="34" charset="0"/>
              </a:rPr>
              <a:t>public or private</a:t>
            </a:r>
            <a:r>
              <a:rPr lang="en-US" sz="2000" u="none" strike="noStrike" dirty="0">
                <a:solidFill>
                  <a:srgbClr val="050505"/>
                </a:solidFill>
                <a:latin typeface="Arial Narrow" panose="020B0606020202030204" pitchFamily="34" charset="0"/>
              </a:rPr>
              <a:t> </a:t>
            </a:r>
            <a:r>
              <a:rPr lang="en-US" sz="2000" dirty="0">
                <a:solidFill>
                  <a:srgbClr val="050505"/>
                </a:solidFill>
                <a:latin typeface="Arial Narrow" panose="020B0606020202030204" pitchFamily="34" charset="0"/>
              </a:rPr>
              <a:t>(Facebook webpage, n.d.).</a:t>
            </a:r>
            <a:endParaRPr lang="en-US" sz="2000" dirty="0">
              <a:solidFill>
                <a:schemeClr val="tx1"/>
              </a:solidFill>
              <a:latin typeface="Arial Narrow" panose="020B0606020202030204" pitchFamily="34" charset="0"/>
            </a:endParaRPr>
          </a:p>
          <a:p>
            <a:pPr marL="114300" indent="0" algn="just">
              <a:buNone/>
            </a:pPr>
            <a:r>
              <a:rPr lang="en-US" sz="2000" i="0" dirty="0">
                <a:solidFill>
                  <a:schemeClr val="tx1"/>
                </a:solidFill>
                <a:effectLst/>
                <a:latin typeface="Arial Narrow" panose="020B0606020202030204" pitchFamily="34" charset="0"/>
              </a:rPr>
              <a:t>So, how can I share content on Facebook?                     Take a look at the video on the left!</a:t>
            </a: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6" name="Online Media 5" title="How to Use Facebook - Complete Beginner's Guide">
            <a:hlinkClick r:id="" action="ppaction://media"/>
            <a:extLst>
              <a:ext uri="{FF2B5EF4-FFF2-40B4-BE49-F238E27FC236}">
                <a16:creationId xmlns:a16="http://schemas.microsoft.com/office/drawing/2014/main" id="{6CC0E391-7CD6-FEB0-3096-6538B970A219}"/>
              </a:ext>
            </a:extLst>
          </p:cNvPr>
          <p:cNvPicPr>
            <a:picLocks noRot="1" noChangeAspect="1"/>
          </p:cNvPicPr>
          <p:nvPr>
            <a:videoFile r:link="rId1"/>
          </p:nvPr>
        </p:nvPicPr>
        <p:blipFill>
          <a:blip r:embed="rId5"/>
          <a:stretch>
            <a:fillRect/>
          </a:stretch>
        </p:blipFill>
        <p:spPr>
          <a:xfrm>
            <a:off x="913195" y="2047009"/>
            <a:ext cx="4892002" cy="2763981"/>
          </a:xfrm>
          <a:prstGeom prst="rect">
            <a:avLst/>
          </a:prstGeom>
        </p:spPr>
      </p:pic>
    </p:spTree>
    <p:extLst>
      <p:ext uri="{BB962C8B-B14F-4D97-AF65-F5344CB8AC3E}">
        <p14:creationId xmlns:p14="http://schemas.microsoft.com/office/powerpoint/2010/main" val="248906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Facebook</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50</a:t>
            </a:fld>
            <a:endParaRPr lang="en-US" dirty="0"/>
          </a:p>
        </p:txBody>
      </p:sp>
      <p:pic>
        <p:nvPicPr>
          <p:cNvPr id="5" name="Picture 4">
            <a:extLst>
              <a:ext uri="{FF2B5EF4-FFF2-40B4-BE49-F238E27FC236}">
                <a16:creationId xmlns:a16="http://schemas.microsoft.com/office/drawing/2014/main" id="{8B97DB53-2B80-12B7-01AB-663F00331E57}"/>
              </a:ext>
            </a:extLst>
          </p:cNvPr>
          <p:cNvPicPr>
            <a:picLocks noChangeAspect="1"/>
          </p:cNvPicPr>
          <p:nvPr/>
        </p:nvPicPr>
        <p:blipFill rotWithShape="1">
          <a:blip r:embed="rId2"/>
          <a:srcRect t="7778" b="5556"/>
          <a:stretch/>
        </p:blipFill>
        <p:spPr>
          <a:xfrm>
            <a:off x="3824263" y="1621969"/>
            <a:ext cx="7413450" cy="3614057"/>
          </a:xfrm>
          <a:prstGeom prst="rect">
            <a:avLst/>
          </a:prstGeom>
        </p:spPr>
      </p:pic>
      <p:sp>
        <p:nvSpPr>
          <p:cNvPr id="6" name="Left Brace 5">
            <a:extLst>
              <a:ext uri="{FF2B5EF4-FFF2-40B4-BE49-F238E27FC236}">
                <a16:creationId xmlns:a16="http://schemas.microsoft.com/office/drawing/2014/main" id="{0A403C5D-A90F-B881-683D-1EEE099428CC}"/>
              </a:ext>
            </a:extLst>
          </p:cNvPr>
          <p:cNvSpPr/>
          <p:nvPr/>
        </p:nvSpPr>
        <p:spPr>
          <a:xfrm>
            <a:off x="3283635" y="1017813"/>
            <a:ext cx="424542" cy="482237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pic>
        <p:nvPicPr>
          <p:cNvPr id="8" name="Picture 7">
            <a:extLst>
              <a:ext uri="{FF2B5EF4-FFF2-40B4-BE49-F238E27FC236}">
                <a16:creationId xmlns:a16="http://schemas.microsoft.com/office/drawing/2014/main" id="{241D2C31-DE45-C1A7-A1BB-631B1B9EEC3F}"/>
              </a:ext>
            </a:extLst>
          </p:cNvPr>
          <p:cNvPicPr>
            <a:picLocks noChangeAspect="1"/>
          </p:cNvPicPr>
          <p:nvPr/>
        </p:nvPicPr>
        <p:blipFill rotWithShape="1">
          <a:blip r:embed="rId3"/>
          <a:srcRect t="8412" r="86518" b="5873"/>
          <a:stretch/>
        </p:blipFill>
        <p:spPr>
          <a:xfrm>
            <a:off x="1632857" y="791105"/>
            <a:ext cx="1475267" cy="5275789"/>
          </a:xfrm>
          <a:prstGeom prst="rect">
            <a:avLst/>
          </a:prstGeom>
        </p:spPr>
      </p:pic>
    </p:spTree>
    <p:extLst>
      <p:ext uri="{BB962C8B-B14F-4D97-AF65-F5344CB8AC3E}">
        <p14:creationId xmlns:p14="http://schemas.microsoft.com/office/powerpoint/2010/main" val="2865479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9457"/>
            <a:ext cx="10515600" cy="1325563"/>
          </a:xfrm>
        </p:spPr>
        <p:txBody>
          <a:bodyPr/>
          <a:lstStyle/>
          <a:p>
            <a:pPr algn="ctr"/>
            <a:r>
              <a:rPr lang="en-US" dirty="0"/>
              <a:t>Facebook – How to post content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51</a:t>
            </a:fld>
            <a:endParaRPr lang="en-US" dirty="0"/>
          </a:p>
        </p:txBody>
      </p:sp>
      <p:pic>
        <p:nvPicPr>
          <p:cNvPr id="5" name="Picture 4">
            <a:extLst>
              <a:ext uri="{FF2B5EF4-FFF2-40B4-BE49-F238E27FC236}">
                <a16:creationId xmlns:a16="http://schemas.microsoft.com/office/drawing/2014/main" id="{56B28C5F-BA7A-1D80-7808-11FDBFBA28BA}"/>
              </a:ext>
            </a:extLst>
          </p:cNvPr>
          <p:cNvPicPr>
            <a:picLocks noChangeAspect="1"/>
          </p:cNvPicPr>
          <p:nvPr/>
        </p:nvPicPr>
        <p:blipFill rotWithShape="1">
          <a:blip r:embed="rId2"/>
          <a:srcRect t="7937" b="7358"/>
          <a:stretch/>
        </p:blipFill>
        <p:spPr>
          <a:xfrm>
            <a:off x="1436913" y="1336639"/>
            <a:ext cx="9318171" cy="4439836"/>
          </a:xfrm>
          <a:prstGeom prst="rect">
            <a:avLst/>
          </a:prstGeom>
        </p:spPr>
      </p:pic>
      <p:sp>
        <p:nvSpPr>
          <p:cNvPr id="6" name="TextBox 5">
            <a:extLst>
              <a:ext uri="{FF2B5EF4-FFF2-40B4-BE49-F238E27FC236}">
                <a16:creationId xmlns:a16="http://schemas.microsoft.com/office/drawing/2014/main" id="{489F8E92-EB34-8B49-6713-A0BD0D9495AD}"/>
              </a:ext>
            </a:extLst>
          </p:cNvPr>
          <p:cNvSpPr txBox="1"/>
          <p:nvPr/>
        </p:nvSpPr>
        <p:spPr>
          <a:xfrm>
            <a:off x="1164771" y="802238"/>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pic>
        <p:nvPicPr>
          <p:cNvPr id="7" name="Picture 6">
            <a:extLst>
              <a:ext uri="{FF2B5EF4-FFF2-40B4-BE49-F238E27FC236}">
                <a16:creationId xmlns:a16="http://schemas.microsoft.com/office/drawing/2014/main" id="{749CCA59-0A0D-9ED2-0773-94F1F67C351D}"/>
              </a:ext>
            </a:extLst>
          </p:cNvPr>
          <p:cNvPicPr>
            <a:picLocks noChangeAspect="1"/>
          </p:cNvPicPr>
          <p:nvPr/>
        </p:nvPicPr>
        <p:blipFill>
          <a:blip r:embed="rId3"/>
          <a:stretch>
            <a:fillRect/>
          </a:stretch>
        </p:blipFill>
        <p:spPr>
          <a:xfrm flipH="1">
            <a:off x="6096000" y="3592285"/>
            <a:ext cx="1146093" cy="511649"/>
          </a:xfrm>
          <a:prstGeom prst="rect">
            <a:avLst/>
          </a:prstGeom>
        </p:spPr>
      </p:pic>
    </p:spTree>
    <p:extLst>
      <p:ext uri="{BB962C8B-B14F-4D97-AF65-F5344CB8AC3E}">
        <p14:creationId xmlns:p14="http://schemas.microsoft.com/office/powerpoint/2010/main" val="39775079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9457"/>
            <a:ext cx="10515600" cy="1325563"/>
          </a:xfrm>
        </p:spPr>
        <p:txBody>
          <a:bodyPr/>
          <a:lstStyle/>
          <a:p>
            <a:pPr algn="ctr"/>
            <a:r>
              <a:rPr lang="en-US" dirty="0"/>
              <a:t>Facebook – How to post content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52</a:t>
            </a:fld>
            <a:endParaRPr lang="en-US" dirty="0"/>
          </a:p>
        </p:txBody>
      </p:sp>
      <p:sp>
        <p:nvSpPr>
          <p:cNvPr id="6" name="TextBox 5">
            <a:extLst>
              <a:ext uri="{FF2B5EF4-FFF2-40B4-BE49-F238E27FC236}">
                <a16:creationId xmlns:a16="http://schemas.microsoft.com/office/drawing/2014/main" id="{489F8E92-EB34-8B49-6713-A0BD0D9495AD}"/>
              </a:ext>
            </a:extLst>
          </p:cNvPr>
          <p:cNvSpPr txBox="1"/>
          <p:nvPr/>
        </p:nvSpPr>
        <p:spPr>
          <a:xfrm>
            <a:off x="1164771" y="802238"/>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pic>
        <p:nvPicPr>
          <p:cNvPr id="7" name="Picture 6">
            <a:extLst>
              <a:ext uri="{FF2B5EF4-FFF2-40B4-BE49-F238E27FC236}">
                <a16:creationId xmlns:a16="http://schemas.microsoft.com/office/drawing/2014/main" id="{F7DEC4B7-767B-FD74-9737-32F8ACA83ABB}"/>
              </a:ext>
            </a:extLst>
          </p:cNvPr>
          <p:cNvPicPr>
            <a:picLocks noChangeAspect="1"/>
          </p:cNvPicPr>
          <p:nvPr/>
        </p:nvPicPr>
        <p:blipFill rotWithShape="1">
          <a:blip r:embed="rId2"/>
          <a:srcRect t="3333" b="7358"/>
          <a:stretch/>
        </p:blipFill>
        <p:spPr>
          <a:xfrm>
            <a:off x="1921327" y="1331796"/>
            <a:ext cx="8349344" cy="4194407"/>
          </a:xfrm>
          <a:prstGeom prst="rect">
            <a:avLst/>
          </a:prstGeom>
        </p:spPr>
      </p:pic>
      <p:cxnSp>
        <p:nvCxnSpPr>
          <p:cNvPr id="9" name="Straight Arrow Connector 8">
            <a:extLst>
              <a:ext uri="{FF2B5EF4-FFF2-40B4-BE49-F238E27FC236}">
                <a16:creationId xmlns:a16="http://schemas.microsoft.com/office/drawing/2014/main" id="{DAF9C840-A933-8867-5C0A-1802C0CA1728}"/>
              </a:ext>
            </a:extLst>
          </p:cNvPr>
          <p:cNvCxnSpPr>
            <a:cxnSpLocks/>
          </p:cNvCxnSpPr>
          <p:nvPr/>
        </p:nvCxnSpPr>
        <p:spPr>
          <a:xfrm>
            <a:off x="4550229" y="1987435"/>
            <a:ext cx="936171" cy="370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3876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139457"/>
            <a:ext cx="10515600" cy="1325563"/>
          </a:xfrm>
        </p:spPr>
        <p:txBody>
          <a:bodyPr/>
          <a:lstStyle/>
          <a:p>
            <a:pPr algn="ctr"/>
            <a:r>
              <a:rPr lang="en-US" dirty="0"/>
              <a:t>Facebook – How to post content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53</a:t>
            </a:fld>
            <a:endParaRPr lang="en-US" dirty="0"/>
          </a:p>
        </p:txBody>
      </p:sp>
      <p:sp>
        <p:nvSpPr>
          <p:cNvPr id="6" name="TextBox 5">
            <a:extLst>
              <a:ext uri="{FF2B5EF4-FFF2-40B4-BE49-F238E27FC236}">
                <a16:creationId xmlns:a16="http://schemas.microsoft.com/office/drawing/2014/main" id="{489F8E92-EB34-8B49-6713-A0BD0D9495AD}"/>
              </a:ext>
            </a:extLst>
          </p:cNvPr>
          <p:cNvSpPr txBox="1"/>
          <p:nvPr/>
        </p:nvSpPr>
        <p:spPr>
          <a:xfrm>
            <a:off x="1164771" y="802238"/>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pic>
        <p:nvPicPr>
          <p:cNvPr id="5" name="Picture 4">
            <a:extLst>
              <a:ext uri="{FF2B5EF4-FFF2-40B4-BE49-F238E27FC236}">
                <a16:creationId xmlns:a16="http://schemas.microsoft.com/office/drawing/2014/main" id="{A5515F04-09F8-96E8-0594-29753E8D02C7}"/>
              </a:ext>
            </a:extLst>
          </p:cNvPr>
          <p:cNvPicPr>
            <a:picLocks noChangeAspect="1"/>
          </p:cNvPicPr>
          <p:nvPr/>
        </p:nvPicPr>
        <p:blipFill rotWithShape="1">
          <a:blip r:embed="rId2"/>
          <a:srcRect t="3969" b="7358"/>
          <a:stretch/>
        </p:blipFill>
        <p:spPr>
          <a:xfrm>
            <a:off x="1392894" y="1186543"/>
            <a:ext cx="9406209" cy="4691744"/>
          </a:xfrm>
          <a:prstGeom prst="rect">
            <a:avLst/>
          </a:prstGeom>
        </p:spPr>
      </p:pic>
      <p:cxnSp>
        <p:nvCxnSpPr>
          <p:cNvPr id="10" name="Straight Arrow Connector 9">
            <a:extLst>
              <a:ext uri="{FF2B5EF4-FFF2-40B4-BE49-F238E27FC236}">
                <a16:creationId xmlns:a16="http://schemas.microsoft.com/office/drawing/2014/main" id="{C169222E-85C8-4322-14F5-1110902C3DD8}"/>
              </a:ext>
            </a:extLst>
          </p:cNvPr>
          <p:cNvCxnSpPr/>
          <p:nvPr/>
        </p:nvCxnSpPr>
        <p:spPr>
          <a:xfrm flipH="1">
            <a:off x="6999514" y="3124200"/>
            <a:ext cx="15131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314CBD04-2020-2299-AB69-E1500E076A0E}"/>
              </a:ext>
            </a:extLst>
          </p:cNvPr>
          <p:cNvSpPr txBox="1"/>
          <p:nvPr/>
        </p:nvSpPr>
        <p:spPr>
          <a:xfrm>
            <a:off x="8647951" y="297031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pic>
        <p:nvPicPr>
          <p:cNvPr id="12" name="Picture 11">
            <a:extLst>
              <a:ext uri="{FF2B5EF4-FFF2-40B4-BE49-F238E27FC236}">
                <a16:creationId xmlns:a16="http://schemas.microsoft.com/office/drawing/2014/main" id="{F5F542F0-1AD3-7D61-5048-A233F82C7F64}"/>
              </a:ext>
            </a:extLst>
          </p:cNvPr>
          <p:cNvPicPr>
            <a:picLocks noChangeAspect="1"/>
          </p:cNvPicPr>
          <p:nvPr/>
        </p:nvPicPr>
        <p:blipFill>
          <a:blip r:embed="rId3"/>
          <a:stretch>
            <a:fillRect/>
          </a:stretch>
        </p:blipFill>
        <p:spPr>
          <a:xfrm>
            <a:off x="7467600" y="3958348"/>
            <a:ext cx="1597290" cy="158510"/>
          </a:xfrm>
          <a:prstGeom prst="rect">
            <a:avLst/>
          </a:prstGeom>
        </p:spPr>
      </p:pic>
      <p:sp>
        <p:nvSpPr>
          <p:cNvPr id="13" name="TextBox 12">
            <a:extLst>
              <a:ext uri="{FF2B5EF4-FFF2-40B4-BE49-F238E27FC236}">
                <a16:creationId xmlns:a16="http://schemas.microsoft.com/office/drawing/2014/main" id="{EFD84629-6293-72DE-043B-512676E6FB6F}"/>
              </a:ext>
            </a:extLst>
          </p:cNvPr>
          <p:cNvSpPr txBox="1"/>
          <p:nvPr/>
        </p:nvSpPr>
        <p:spPr>
          <a:xfrm>
            <a:off x="9064890" y="3883714"/>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14" name="Oval 13">
            <a:extLst>
              <a:ext uri="{FF2B5EF4-FFF2-40B4-BE49-F238E27FC236}">
                <a16:creationId xmlns:a16="http://schemas.microsoft.com/office/drawing/2014/main" id="{701AAB05-F888-81E3-9007-515D92FB1176}"/>
              </a:ext>
            </a:extLst>
          </p:cNvPr>
          <p:cNvSpPr/>
          <p:nvPr/>
        </p:nvSpPr>
        <p:spPr>
          <a:xfrm>
            <a:off x="4925783" y="4582884"/>
            <a:ext cx="2275114" cy="4571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5" name="TextBox 14">
            <a:extLst>
              <a:ext uri="{FF2B5EF4-FFF2-40B4-BE49-F238E27FC236}">
                <a16:creationId xmlns:a16="http://schemas.microsoft.com/office/drawing/2014/main" id="{C01B5D8D-A700-1998-B87E-885DCD7DB160}"/>
              </a:ext>
            </a:extLst>
          </p:cNvPr>
          <p:cNvSpPr txBox="1"/>
          <p:nvPr/>
        </p:nvSpPr>
        <p:spPr>
          <a:xfrm>
            <a:off x="7755592" y="4657594"/>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39080332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54</a:t>
            </a:fld>
            <a:endParaRPr lang="en-US" dirty="0"/>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pic>
        <p:nvPicPr>
          <p:cNvPr id="5124" name="Picture 4">
            <a:extLst>
              <a:ext uri="{FF2B5EF4-FFF2-40B4-BE49-F238E27FC236}">
                <a16:creationId xmlns:a16="http://schemas.microsoft.com/office/drawing/2014/main" id="{57FF430A-EE4B-9BFE-5481-61FF8793378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08800" y="0"/>
            <a:ext cx="1483200" cy="14832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a:extLst>
              <a:ext uri="{FF2B5EF4-FFF2-40B4-BE49-F238E27FC236}">
                <a16:creationId xmlns:a16="http://schemas.microsoft.com/office/drawing/2014/main" id="{0117997B-C46B-5C95-2F1F-C445349E1903}"/>
              </a:ext>
            </a:extLst>
          </p:cNvPr>
          <p:cNvSpPr>
            <a:spLocks noGrp="1"/>
          </p:cNvSpPr>
          <p:nvPr>
            <p:ph type="body" idx="1"/>
          </p:nvPr>
        </p:nvSpPr>
        <p:spPr>
          <a:xfrm>
            <a:off x="838200" y="1817549"/>
            <a:ext cx="10515600" cy="4351338"/>
          </a:xfrm>
        </p:spPr>
        <p:txBody>
          <a:bodyPr/>
          <a:lstStyle/>
          <a:p>
            <a:pPr algn="just">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LinkedIn?</a:t>
            </a:r>
            <a:endParaRPr lang="es-ES" sz="2000" b="1" dirty="0">
              <a:solidFill>
                <a:srgbClr val="666666"/>
              </a:solidFill>
              <a:latin typeface="Arial Narrow" panose="020B0606020202030204" pitchFamily="34" charset="0"/>
            </a:endParaRPr>
          </a:p>
          <a:p>
            <a:pPr marL="114300" indent="0" algn="just">
              <a:buNone/>
            </a:pPr>
            <a:r>
              <a:rPr lang="es-ES" sz="2000" dirty="0" err="1">
                <a:solidFill>
                  <a:schemeClr val="tx1"/>
                </a:solidFill>
                <a:latin typeface="Arial Narrow" panose="020B0606020202030204" pitchFamily="34" charset="0"/>
              </a:rPr>
              <a:t>Based</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on</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Bouissiere</a:t>
            </a:r>
            <a:r>
              <a:rPr lang="es-ES" sz="2000" dirty="0">
                <a:solidFill>
                  <a:schemeClr val="tx1"/>
                </a:solidFill>
                <a:latin typeface="Arial Narrow" panose="020B0606020202030204" pitchFamily="34" charset="0"/>
              </a:rPr>
              <a:t> (2021) </a:t>
            </a:r>
            <a:r>
              <a:rPr lang="es-ES" sz="2000" dirty="0" err="1">
                <a:solidFill>
                  <a:schemeClr val="tx1"/>
                </a:solidFill>
                <a:latin typeface="Arial Narrow" panose="020B0606020202030204" pitchFamily="34" charset="0"/>
              </a:rPr>
              <a:t>Linkedin</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is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an</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employment-oriented</a:t>
            </a:r>
            <a:r>
              <a:rPr lang="es-ES" sz="2000" dirty="0">
                <a:solidFill>
                  <a:schemeClr val="tx1"/>
                </a:solidFill>
                <a:latin typeface="Arial Narrow" panose="020B0606020202030204" pitchFamily="34" charset="0"/>
              </a:rPr>
              <a:t> social </a:t>
            </a:r>
            <a:r>
              <a:rPr lang="es-ES" sz="2000" dirty="0" err="1">
                <a:solidFill>
                  <a:schemeClr val="tx1"/>
                </a:solidFill>
                <a:latin typeface="Arial Narrow" panose="020B0606020202030204" pitchFamily="34" charset="0"/>
              </a:rPr>
              <a:t>network</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that</a:t>
            </a:r>
            <a:r>
              <a:rPr lang="es-ES" sz="2000" dirty="0">
                <a:solidFill>
                  <a:schemeClr val="tx1"/>
                </a:solidFill>
                <a:latin typeface="Arial Narrow" panose="020B0606020202030204" pitchFamily="34" charset="0"/>
              </a:rPr>
              <a:t> f</a:t>
            </a:r>
            <a:r>
              <a:rPr lang="en-US" sz="2000" i="0" u="none" strike="noStrike" dirty="0" err="1">
                <a:solidFill>
                  <a:srgbClr val="000000"/>
                </a:solidFill>
                <a:effectLst/>
                <a:latin typeface="Arial Narrow" panose="020B0606020202030204" pitchFamily="34" charset="0"/>
              </a:rPr>
              <a:t>acilitates</a:t>
            </a:r>
            <a:r>
              <a:rPr lang="en-US" sz="2000" i="0" u="none" strike="noStrike" dirty="0">
                <a:solidFill>
                  <a:srgbClr val="000000"/>
                </a:solidFill>
                <a:effectLst/>
                <a:latin typeface="Arial Narrow" panose="020B0606020202030204" pitchFamily="34" charset="0"/>
              </a:rPr>
              <a:t> the creation of communities among companies or people with the same interests. </a:t>
            </a:r>
          </a:p>
          <a:p>
            <a:pPr marL="114300" indent="0" algn="just">
              <a:buNone/>
            </a:pPr>
            <a:endParaRPr lang="en-US" sz="2000" b="1" dirty="0">
              <a:solidFill>
                <a:srgbClr val="000000"/>
              </a:solidFill>
              <a:latin typeface="Arial Narrow" panose="020B0606020202030204" pitchFamily="34" charset="0"/>
            </a:endParaRPr>
          </a:p>
          <a:p>
            <a:pPr algn="just">
              <a:buFont typeface="Wingdings" panose="05000000000000000000" pitchFamily="2" charset="2"/>
              <a:buChar char="§"/>
            </a:pPr>
            <a:r>
              <a:rPr lang="es-ES" sz="2000" b="1" dirty="0">
                <a:solidFill>
                  <a:srgbClr val="000000"/>
                </a:solidFill>
                <a:latin typeface="Arial Narrow" panose="020B0606020202030204" pitchFamily="34" charset="0"/>
              </a:rPr>
              <a:t>W</a:t>
            </a:r>
            <a:r>
              <a:rPr lang="en-US" sz="2000" b="1" dirty="0">
                <a:solidFill>
                  <a:srgbClr val="000000"/>
                </a:solidFill>
                <a:latin typeface="Arial Narrow" panose="020B0606020202030204" pitchFamily="34" charset="0"/>
              </a:rPr>
              <a:t>hat makes it useful for the </a:t>
            </a:r>
            <a:r>
              <a:rPr lang="en-US" sz="2000" b="1" dirty="0" err="1">
                <a:solidFill>
                  <a:srgbClr val="000000"/>
                </a:solidFill>
                <a:latin typeface="Arial Narrow" panose="020B0606020202030204" pitchFamily="34" charset="0"/>
              </a:rPr>
              <a:t>labo</a:t>
            </a:r>
            <a:r>
              <a:rPr lang="en-CY" sz="2000" b="1" dirty="0">
                <a:solidFill>
                  <a:srgbClr val="000000"/>
                </a:solidFill>
                <a:latin typeface="Arial Narrow" panose="020B0606020202030204" pitchFamily="34" charset="0"/>
              </a:rPr>
              <a:t>u</a:t>
            </a:r>
            <a:r>
              <a:rPr lang="en-US" sz="2000" b="1" dirty="0">
                <a:solidFill>
                  <a:srgbClr val="000000"/>
                </a:solidFill>
                <a:latin typeface="Arial Narrow" panose="020B0606020202030204" pitchFamily="34" charset="0"/>
              </a:rPr>
              <a:t>r market?</a:t>
            </a:r>
          </a:p>
          <a:p>
            <a:pPr algn="just" rtl="0" fontAlgn="base">
              <a:spcBef>
                <a:spcPts val="1200"/>
              </a:spcBef>
              <a:spcAft>
                <a:spcPts val="0"/>
              </a:spcAft>
              <a:buAutoNum type="arabicPeriod"/>
            </a:pPr>
            <a:r>
              <a:rPr lang="en-US" sz="2000" b="0" i="0" u="none" strike="noStrike" dirty="0">
                <a:solidFill>
                  <a:srgbClr val="000000"/>
                </a:solidFill>
                <a:effectLst/>
                <a:latin typeface="Arial Narrow" panose="020B0606020202030204" pitchFamily="34" charset="0"/>
              </a:rPr>
              <a:t>It's a social network whose main goal is to search for a job and/or share information related to your professional growth and progress.</a:t>
            </a:r>
          </a:p>
          <a:p>
            <a:pPr algn="just" rtl="0" fontAlgn="base">
              <a:spcBef>
                <a:spcPts val="1200"/>
              </a:spcBef>
              <a:spcAft>
                <a:spcPts val="0"/>
              </a:spcAft>
              <a:buAutoNum type="arabicPeriod"/>
            </a:pPr>
            <a:r>
              <a:rPr lang="en-US" sz="2000" b="0" i="0" u="none" strike="noStrike" dirty="0">
                <a:solidFill>
                  <a:srgbClr val="000000"/>
                </a:solidFill>
                <a:effectLst/>
                <a:latin typeface="Arial Narrow" panose="020B0606020202030204" pitchFamily="34" charset="0"/>
              </a:rPr>
              <a:t>In 2021 there were almost 771 members registered in the platform.</a:t>
            </a:r>
          </a:p>
          <a:p>
            <a:pPr algn="just" rtl="0" fontAlgn="base">
              <a:spcBef>
                <a:spcPts val="1200"/>
              </a:spcBef>
              <a:spcAft>
                <a:spcPts val="0"/>
              </a:spcAft>
              <a:buAutoNum type="arabicPeriod"/>
            </a:pPr>
            <a:r>
              <a:rPr lang="en-US" sz="2000" b="0" i="0" u="none" strike="noStrike" dirty="0">
                <a:solidFill>
                  <a:srgbClr val="000000"/>
                </a:solidFill>
                <a:effectLst/>
                <a:latin typeface="Arial Narrow" panose="020B0606020202030204" pitchFamily="34" charset="0"/>
              </a:rPr>
              <a:t>Facilitates the creation of communities among companies or people with the same interests.</a:t>
            </a:r>
          </a:p>
          <a:p>
            <a:pPr marL="114300" indent="0">
              <a:buNone/>
            </a:pPr>
            <a:endParaRPr lang="en-CY" dirty="0"/>
          </a:p>
        </p:txBody>
      </p:sp>
    </p:spTree>
    <p:extLst>
      <p:ext uri="{BB962C8B-B14F-4D97-AF65-F5344CB8AC3E}">
        <p14:creationId xmlns:p14="http://schemas.microsoft.com/office/powerpoint/2010/main" val="27852796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55</a:t>
            </a:fld>
            <a:endParaRPr lang="en-US" dirty="0"/>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pic>
        <p:nvPicPr>
          <p:cNvPr id="5124" name="Picture 4">
            <a:extLst>
              <a:ext uri="{FF2B5EF4-FFF2-40B4-BE49-F238E27FC236}">
                <a16:creationId xmlns:a16="http://schemas.microsoft.com/office/drawing/2014/main" id="{57FF430A-EE4B-9BFE-5481-61FF87933784}"/>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708800" y="0"/>
            <a:ext cx="1483200" cy="14832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0E44C57-8B10-30F9-823C-FB8F7B90C218}"/>
              </a:ext>
            </a:extLst>
          </p:cNvPr>
          <p:cNvSpPr txBox="1"/>
          <p:nvPr/>
        </p:nvSpPr>
        <p:spPr>
          <a:xfrm>
            <a:off x="2191334" y="2023194"/>
            <a:ext cx="2632452" cy="677108"/>
          </a:xfrm>
          <a:prstGeom prst="rect">
            <a:avLst/>
          </a:prstGeom>
          <a:noFill/>
        </p:spPr>
        <p:txBody>
          <a:bodyPr wrap="none" rtlCol="0">
            <a:spAutoFit/>
          </a:bodyPr>
          <a:lstStyle/>
          <a:p>
            <a:pPr algn="ctr"/>
            <a:r>
              <a:rPr lang="es-ES" sz="2000" b="1" dirty="0" err="1">
                <a:latin typeface="Arial Narrow" panose="020B0606020202030204" pitchFamily="34" charset="0"/>
              </a:rPr>
              <a:t>How</a:t>
            </a:r>
            <a:r>
              <a:rPr lang="es-ES" sz="2000" b="1" dirty="0">
                <a:latin typeface="Arial Narrow" panose="020B0606020202030204" pitchFamily="34" charset="0"/>
              </a:rPr>
              <a:t> can I use LinkedIn?</a:t>
            </a:r>
            <a:endParaRPr lang="en-CY" sz="2000" b="1" dirty="0">
              <a:latin typeface="Arial Narrow" panose="020B0606020202030204" pitchFamily="34" charset="0"/>
            </a:endParaRPr>
          </a:p>
          <a:p>
            <a:pPr algn="ctr"/>
            <a:r>
              <a:rPr lang="en-CY" sz="1800" dirty="0">
                <a:latin typeface="Arial Narrow" panose="020B0606020202030204" pitchFamily="34" charset="0"/>
              </a:rPr>
              <a:t>See the video below</a:t>
            </a:r>
          </a:p>
        </p:txBody>
      </p:sp>
      <p:sp>
        <p:nvSpPr>
          <p:cNvPr id="13" name="TextBox 12">
            <a:extLst>
              <a:ext uri="{FF2B5EF4-FFF2-40B4-BE49-F238E27FC236}">
                <a16:creationId xmlns:a16="http://schemas.microsoft.com/office/drawing/2014/main" id="{CDB7273A-5A18-C0C7-7915-8D7F41263A7D}"/>
              </a:ext>
            </a:extLst>
          </p:cNvPr>
          <p:cNvSpPr txBox="1"/>
          <p:nvPr/>
        </p:nvSpPr>
        <p:spPr>
          <a:xfrm>
            <a:off x="6984196" y="2023194"/>
            <a:ext cx="4020652" cy="677108"/>
          </a:xfrm>
          <a:prstGeom prst="rect">
            <a:avLst/>
          </a:prstGeom>
          <a:noFill/>
        </p:spPr>
        <p:txBody>
          <a:bodyPr wrap="none" rtlCol="0">
            <a:spAutoFit/>
          </a:bodyPr>
          <a:lstStyle/>
          <a:p>
            <a:pPr algn="ctr"/>
            <a:r>
              <a:rPr lang="en-US" sz="2000" b="1" dirty="0">
                <a:latin typeface="Arial Narrow" panose="020B0606020202030204" pitchFamily="34" charset="0"/>
              </a:rPr>
              <a:t>What steps should I take to find a job?</a:t>
            </a:r>
            <a:endParaRPr lang="en-CY" sz="2000" b="1" dirty="0">
              <a:latin typeface="Arial Narrow" panose="020B0606020202030204" pitchFamily="34" charset="0"/>
            </a:endParaRPr>
          </a:p>
          <a:p>
            <a:pPr algn="ctr"/>
            <a:r>
              <a:rPr lang="en-GB" sz="1800" dirty="0">
                <a:latin typeface="Arial Narrow" panose="020B0606020202030204" pitchFamily="34" charset="0"/>
              </a:rPr>
              <a:t>See the video below</a:t>
            </a:r>
          </a:p>
        </p:txBody>
      </p:sp>
      <p:pic>
        <p:nvPicPr>
          <p:cNvPr id="3" name="Online Media 2" title="How to Use LinkedIn 2023 - LinkedIn Tutorial for Beginners (Profile Tips)">
            <a:hlinkClick r:id="" action="ppaction://media"/>
            <a:extLst>
              <a:ext uri="{FF2B5EF4-FFF2-40B4-BE49-F238E27FC236}">
                <a16:creationId xmlns:a16="http://schemas.microsoft.com/office/drawing/2014/main" id="{A34B27D7-23BD-88BD-5043-5BB0EFBF93B4}"/>
              </a:ext>
            </a:extLst>
          </p:cNvPr>
          <p:cNvPicPr>
            <a:picLocks noRot="1" noChangeAspect="1"/>
          </p:cNvPicPr>
          <p:nvPr>
            <a:videoFile r:link="rId1"/>
          </p:nvPr>
        </p:nvPicPr>
        <p:blipFill>
          <a:blip r:embed="rId6"/>
          <a:stretch>
            <a:fillRect/>
          </a:stretch>
        </p:blipFill>
        <p:spPr>
          <a:xfrm>
            <a:off x="1155755" y="2790822"/>
            <a:ext cx="4703609" cy="2657539"/>
          </a:xfrm>
          <a:prstGeom prst="rect">
            <a:avLst/>
          </a:prstGeom>
        </p:spPr>
      </p:pic>
      <p:pic>
        <p:nvPicPr>
          <p:cNvPr id="5" name="Online Media 4" title="LinkedIn Job Search Tutorial - How To Use LinkedIn To Find A Job">
            <a:hlinkClick r:id="" action="ppaction://media"/>
            <a:extLst>
              <a:ext uri="{FF2B5EF4-FFF2-40B4-BE49-F238E27FC236}">
                <a16:creationId xmlns:a16="http://schemas.microsoft.com/office/drawing/2014/main" id="{690CD6DE-33C1-9430-E1DE-4A347EC9F137}"/>
              </a:ext>
            </a:extLst>
          </p:cNvPr>
          <p:cNvPicPr>
            <a:picLocks noRot="1" noChangeAspect="1"/>
          </p:cNvPicPr>
          <p:nvPr>
            <a:videoFile r:link="rId2"/>
          </p:nvPr>
        </p:nvPicPr>
        <p:blipFill>
          <a:blip r:embed="rId7"/>
          <a:stretch>
            <a:fillRect/>
          </a:stretch>
        </p:blipFill>
        <p:spPr>
          <a:xfrm>
            <a:off x="6642717" y="2790822"/>
            <a:ext cx="4703609" cy="2657539"/>
          </a:xfrm>
          <a:prstGeom prst="rect">
            <a:avLst/>
          </a:prstGeom>
        </p:spPr>
      </p:pic>
    </p:spTree>
    <p:extLst>
      <p:ext uri="{BB962C8B-B14F-4D97-AF65-F5344CB8AC3E}">
        <p14:creationId xmlns:p14="http://schemas.microsoft.com/office/powerpoint/2010/main" val="41968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LinkedIn</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56</a:t>
            </a:fld>
            <a:endParaRPr lang="en-US" dirty="0"/>
          </a:p>
        </p:txBody>
      </p:sp>
      <p:pic>
        <p:nvPicPr>
          <p:cNvPr id="8" name="Picture 7">
            <a:extLst>
              <a:ext uri="{FF2B5EF4-FFF2-40B4-BE49-F238E27FC236}">
                <a16:creationId xmlns:a16="http://schemas.microsoft.com/office/drawing/2014/main" id="{9C781EC5-47F7-C594-F801-36FBD155FC81}"/>
              </a:ext>
            </a:extLst>
          </p:cNvPr>
          <p:cNvPicPr>
            <a:picLocks noChangeAspect="1"/>
          </p:cNvPicPr>
          <p:nvPr/>
        </p:nvPicPr>
        <p:blipFill rotWithShape="1">
          <a:blip r:embed="rId2"/>
          <a:srcRect b="5324"/>
          <a:stretch/>
        </p:blipFill>
        <p:spPr>
          <a:xfrm>
            <a:off x="2054678" y="1782051"/>
            <a:ext cx="7924800" cy="4220369"/>
          </a:xfrm>
          <a:prstGeom prst="rect">
            <a:avLst/>
          </a:prstGeom>
        </p:spPr>
      </p:pic>
      <p:pic>
        <p:nvPicPr>
          <p:cNvPr id="10" name="Picture 9">
            <a:extLst>
              <a:ext uri="{FF2B5EF4-FFF2-40B4-BE49-F238E27FC236}">
                <a16:creationId xmlns:a16="http://schemas.microsoft.com/office/drawing/2014/main" id="{B7D9CE6B-6380-73E6-079D-C69F0FADA53C}"/>
              </a:ext>
            </a:extLst>
          </p:cNvPr>
          <p:cNvPicPr>
            <a:picLocks noChangeAspect="1"/>
          </p:cNvPicPr>
          <p:nvPr/>
        </p:nvPicPr>
        <p:blipFill rotWithShape="1">
          <a:blip r:embed="rId3"/>
          <a:srcRect l="40091" t="6984" r="9285" b="82698"/>
          <a:stretch/>
        </p:blipFill>
        <p:spPr>
          <a:xfrm>
            <a:off x="1050471" y="1359445"/>
            <a:ext cx="9933214" cy="1138729"/>
          </a:xfrm>
          <a:prstGeom prst="rect">
            <a:avLst/>
          </a:prstGeom>
        </p:spPr>
      </p:pic>
    </p:spTree>
    <p:extLst>
      <p:ext uri="{BB962C8B-B14F-4D97-AF65-F5344CB8AC3E}">
        <p14:creationId xmlns:p14="http://schemas.microsoft.com/office/powerpoint/2010/main" val="32871458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LinkedIn – How to build the </a:t>
            </a:r>
            <a:r>
              <a:rPr lang="en-US" dirty="0" err="1"/>
              <a:t>LinkedIN</a:t>
            </a:r>
            <a:r>
              <a:rPr lang="en-US" dirty="0"/>
              <a:t> network</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57</a:t>
            </a:fld>
            <a:endParaRPr lang="en-US" dirty="0"/>
          </a:p>
        </p:txBody>
      </p:sp>
      <p:pic>
        <p:nvPicPr>
          <p:cNvPr id="5" name="Picture 4">
            <a:extLst>
              <a:ext uri="{FF2B5EF4-FFF2-40B4-BE49-F238E27FC236}">
                <a16:creationId xmlns:a16="http://schemas.microsoft.com/office/drawing/2014/main" id="{82341C6B-3476-D6A7-C32F-462E0865FA18}"/>
              </a:ext>
            </a:extLst>
          </p:cNvPr>
          <p:cNvPicPr>
            <a:picLocks noChangeAspect="1"/>
          </p:cNvPicPr>
          <p:nvPr/>
        </p:nvPicPr>
        <p:blipFill rotWithShape="1">
          <a:blip r:embed="rId2"/>
          <a:srcRect b="5324"/>
          <a:stretch/>
        </p:blipFill>
        <p:spPr>
          <a:xfrm>
            <a:off x="1658035" y="1362178"/>
            <a:ext cx="8875929" cy="4726894"/>
          </a:xfrm>
          <a:prstGeom prst="rect">
            <a:avLst/>
          </a:prstGeom>
        </p:spPr>
      </p:pic>
      <p:pic>
        <p:nvPicPr>
          <p:cNvPr id="7" name="Picture 6">
            <a:extLst>
              <a:ext uri="{FF2B5EF4-FFF2-40B4-BE49-F238E27FC236}">
                <a16:creationId xmlns:a16="http://schemas.microsoft.com/office/drawing/2014/main" id="{41DBF7FC-E42D-D116-FF35-57FFDA196DD2}"/>
              </a:ext>
            </a:extLst>
          </p:cNvPr>
          <p:cNvPicPr>
            <a:picLocks noChangeAspect="1"/>
          </p:cNvPicPr>
          <p:nvPr/>
        </p:nvPicPr>
        <p:blipFill rotWithShape="1">
          <a:blip r:embed="rId3"/>
          <a:srcRect l="23572" t="5324" r="66250" b="79279"/>
          <a:stretch/>
        </p:blipFill>
        <p:spPr>
          <a:xfrm>
            <a:off x="499249" y="1031866"/>
            <a:ext cx="1946080" cy="1655875"/>
          </a:xfrm>
          <a:prstGeom prst="rect">
            <a:avLst/>
          </a:prstGeom>
        </p:spPr>
      </p:pic>
      <p:sp>
        <p:nvSpPr>
          <p:cNvPr id="3" name="Oval 2">
            <a:extLst>
              <a:ext uri="{FF2B5EF4-FFF2-40B4-BE49-F238E27FC236}">
                <a16:creationId xmlns:a16="http://schemas.microsoft.com/office/drawing/2014/main" id="{BA19676B-75BF-4C34-6D24-808A1D5E0EA3}"/>
              </a:ext>
            </a:extLst>
          </p:cNvPr>
          <p:cNvSpPr/>
          <p:nvPr/>
        </p:nvSpPr>
        <p:spPr>
          <a:xfrm>
            <a:off x="5811520" y="1656080"/>
            <a:ext cx="701040" cy="589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Tree>
    <p:extLst>
      <p:ext uri="{BB962C8B-B14F-4D97-AF65-F5344CB8AC3E}">
        <p14:creationId xmlns:p14="http://schemas.microsoft.com/office/powerpoint/2010/main" val="41356923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LinkedIn – How to conduct a job search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58</a:t>
            </a:fld>
            <a:endParaRPr lang="en-US" dirty="0"/>
          </a:p>
        </p:txBody>
      </p:sp>
      <p:pic>
        <p:nvPicPr>
          <p:cNvPr id="12" name="Picture 11">
            <a:extLst>
              <a:ext uri="{FF2B5EF4-FFF2-40B4-BE49-F238E27FC236}">
                <a16:creationId xmlns:a16="http://schemas.microsoft.com/office/drawing/2014/main" id="{D6276F88-FA0E-D487-8885-AC1AE1C075C7}"/>
              </a:ext>
            </a:extLst>
          </p:cNvPr>
          <p:cNvPicPr>
            <a:picLocks noChangeAspect="1"/>
          </p:cNvPicPr>
          <p:nvPr/>
        </p:nvPicPr>
        <p:blipFill rotWithShape="1">
          <a:blip r:embed="rId2"/>
          <a:srcRect b="5324"/>
          <a:stretch/>
        </p:blipFill>
        <p:spPr>
          <a:xfrm>
            <a:off x="1344940" y="1187824"/>
            <a:ext cx="9201833" cy="4900455"/>
          </a:xfrm>
          <a:prstGeom prst="rect">
            <a:avLst/>
          </a:prstGeom>
        </p:spPr>
      </p:pic>
      <p:pic>
        <p:nvPicPr>
          <p:cNvPr id="10" name="Picture 9">
            <a:extLst>
              <a:ext uri="{FF2B5EF4-FFF2-40B4-BE49-F238E27FC236}">
                <a16:creationId xmlns:a16="http://schemas.microsoft.com/office/drawing/2014/main" id="{BCC6983E-4FD1-7056-D108-362AA45FBEC9}"/>
              </a:ext>
            </a:extLst>
          </p:cNvPr>
          <p:cNvPicPr>
            <a:picLocks noChangeAspect="1"/>
          </p:cNvPicPr>
          <p:nvPr/>
        </p:nvPicPr>
        <p:blipFill rotWithShape="1">
          <a:blip r:embed="rId3"/>
          <a:srcRect l="41339" t="7461" r="50000" b="78889"/>
          <a:stretch/>
        </p:blipFill>
        <p:spPr>
          <a:xfrm>
            <a:off x="355946" y="1072218"/>
            <a:ext cx="1790951" cy="1587855"/>
          </a:xfrm>
          <a:prstGeom prst="rect">
            <a:avLst/>
          </a:prstGeom>
        </p:spPr>
      </p:pic>
      <p:sp>
        <p:nvSpPr>
          <p:cNvPr id="3" name="Oval 2">
            <a:extLst>
              <a:ext uri="{FF2B5EF4-FFF2-40B4-BE49-F238E27FC236}">
                <a16:creationId xmlns:a16="http://schemas.microsoft.com/office/drawing/2014/main" id="{F59BD53B-C6D3-814C-4E6B-BDBF85C1324C}"/>
              </a:ext>
            </a:extLst>
          </p:cNvPr>
          <p:cNvSpPr/>
          <p:nvPr/>
        </p:nvSpPr>
        <p:spPr>
          <a:xfrm>
            <a:off x="6177279" y="1465020"/>
            <a:ext cx="732675" cy="6381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Tree>
    <p:extLst>
      <p:ext uri="{BB962C8B-B14F-4D97-AF65-F5344CB8AC3E}">
        <p14:creationId xmlns:p14="http://schemas.microsoft.com/office/powerpoint/2010/main" val="28086922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119270" y="795788"/>
            <a:ext cx="33171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Introduction</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11" name="Google Shape;105;p2">
            <a:extLst>
              <a:ext uri="{FF2B5EF4-FFF2-40B4-BE49-F238E27FC236}">
                <a16:creationId xmlns:a16="http://schemas.microsoft.com/office/drawing/2014/main" id="{CF0B73FD-444A-0D9E-E94E-D7952BCB8723}"/>
              </a:ext>
            </a:extLst>
          </p:cNvPr>
          <p:cNvSpPr txBox="1">
            <a:spLocks noGrp="1"/>
          </p:cNvSpPr>
          <p:nvPr>
            <p:ph type="body" idx="1"/>
          </p:nvPr>
        </p:nvSpPr>
        <p:spPr>
          <a:xfrm>
            <a:off x="573753" y="1318968"/>
            <a:ext cx="7075079" cy="321670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endParaRPr lang="en-US" sz="2000" dirty="0">
              <a:latin typeface="Arial Narrow" panose="020B0606020202030204" pitchFamily="34" charset="0"/>
              <a:ea typeface="Candara"/>
              <a:cs typeface="Candara"/>
              <a:sym typeface="Candara"/>
            </a:endParaRPr>
          </a:p>
          <a:p>
            <a:pPr marL="0" indent="0" algn="just">
              <a:lnSpc>
                <a:spcPct val="170000"/>
              </a:lnSpc>
              <a:spcBef>
                <a:spcPts val="0"/>
              </a:spcBef>
              <a:buSzPts val="2200"/>
              <a:buNone/>
            </a:pPr>
            <a:r>
              <a:rPr lang="en-US" sz="2000" dirty="0">
                <a:latin typeface="Arial Narrow" panose="020B0606020202030204" pitchFamily="34" charset="0"/>
                <a:ea typeface="Candara"/>
                <a:cs typeface="Candara"/>
                <a:sym typeface="Candara"/>
              </a:rPr>
              <a:t>The following module </a:t>
            </a:r>
            <a:r>
              <a:rPr lang="en-GB" sz="2000" dirty="0">
                <a:effectLst/>
                <a:latin typeface="Arial Narrow" panose="020B0606020202030204" pitchFamily="34" charset="0"/>
                <a:ea typeface="Calibri" panose="020F0502020204030204" pitchFamily="34" charset="0"/>
                <a:cs typeface="Times New Roman" panose="02020603050405020304" pitchFamily="18" charset="0"/>
              </a:rPr>
              <a:t>will support the learners to:</a:t>
            </a:r>
          </a:p>
          <a:p>
            <a:pPr marL="342900" algn="just">
              <a:lnSpc>
                <a:spcPct val="170000"/>
              </a:lnSpc>
              <a:spcBef>
                <a:spcPts val="0"/>
              </a:spcBef>
              <a:buSzPts val="2200"/>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Understand the main concepts of online communication such as how to communicate with social media platforms (using Facebook).</a:t>
            </a:r>
          </a:p>
          <a:p>
            <a:pPr marL="342900" algn="just">
              <a:lnSpc>
                <a:spcPct val="170000"/>
              </a:lnSpc>
              <a:spcBef>
                <a:spcPts val="0"/>
              </a:spcBef>
              <a:buSzPts val="2200"/>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Recogn</a:t>
            </a:r>
            <a:r>
              <a:rPr lang="en-GB" sz="2000" dirty="0">
                <a:latin typeface="Arial Narrow" panose="020B0606020202030204" pitchFamily="34" charset="0"/>
                <a:ea typeface="Calibri" panose="020F0502020204030204" pitchFamily="34" charset="0"/>
                <a:cs typeface="Times New Roman" panose="02020603050405020304" pitchFamily="18" charset="0"/>
              </a:rPr>
              <a:t>ize w</a:t>
            </a:r>
            <a:r>
              <a:rPr lang="en-GB" sz="2000" dirty="0">
                <a:effectLst/>
                <a:latin typeface="Arial Narrow" panose="020B0606020202030204" pitchFamily="34" charset="0"/>
                <a:ea typeface="Calibri" panose="020F0502020204030204" pitchFamily="34" charset="0"/>
                <a:cs typeface="Times New Roman" panose="02020603050405020304" pitchFamily="18" charset="0"/>
              </a:rPr>
              <a:t>hat to post online, and how to make phone or video calls online (using WhatsApp and Messenger). </a:t>
            </a:r>
          </a:p>
          <a:p>
            <a:pPr marL="342900" algn="just">
              <a:lnSpc>
                <a:spcPct val="170000"/>
              </a:lnSpc>
              <a:spcBef>
                <a:spcPts val="0"/>
              </a:spcBef>
              <a:buSzPts val="2200"/>
              <a:buFont typeface="Wingdings" panose="05000000000000000000" pitchFamily="2" charset="2"/>
              <a:buChar char="§"/>
            </a:pPr>
            <a:r>
              <a:rPr lang="en-GB" sz="2000" dirty="0">
                <a:latin typeface="Arial Narrow" panose="020B0606020202030204" pitchFamily="34" charset="0"/>
                <a:ea typeface="Calibri" panose="020F0502020204030204" pitchFamily="34" charset="0"/>
                <a:cs typeface="Times New Roman" panose="02020603050405020304" pitchFamily="18" charset="0"/>
              </a:rPr>
              <a:t>L</a:t>
            </a:r>
            <a:r>
              <a:rPr lang="en-GB" sz="2000" dirty="0">
                <a:effectLst/>
                <a:latin typeface="Arial Narrow" panose="020B0606020202030204" pitchFamily="34" charset="0"/>
                <a:ea typeface="Calibri" panose="020F0502020204030204" pitchFamily="34" charset="0"/>
                <a:cs typeface="Times New Roman" panose="02020603050405020304" pitchFamily="18" charset="0"/>
              </a:rPr>
              <a:t>earn how to use LinkedIn as a professional social media platform, and in addition, how it can help them in the labor market. </a:t>
            </a:r>
          </a:p>
          <a:p>
            <a:pPr marL="342900" algn="just">
              <a:lnSpc>
                <a:spcPct val="170000"/>
              </a:lnSpc>
              <a:spcBef>
                <a:spcPts val="0"/>
              </a:spcBef>
              <a:buSzPts val="2200"/>
              <a:buFont typeface="Wingdings" panose="05000000000000000000" pitchFamily="2" charset="2"/>
              <a:buChar char="§"/>
            </a:pPr>
            <a:r>
              <a:rPr lang="en-GB" sz="2000" dirty="0">
                <a:latin typeface="Arial Narrow" panose="020B0606020202030204" pitchFamily="34" charset="0"/>
                <a:ea typeface="Calibri" panose="020F0502020204030204" pitchFamily="34" charset="0"/>
                <a:cs typeface="Times New Roman" panose="02020603050405020304" pitchFamily="18" charset="0"/>
              </a:rPr>
              <a:t>Find out</a:t>
            </a:r>
            <a:r>
              <a:rPr lang="en-GB" sz="2000" dirty="0">
                <a:effectLst/>
                <a:latin typeface="Arial Narrow" panose="020B0606020202030204" pitchFamily="34" charset="0"/>
                <a:ea typeface="Calibri" panose="020F0502020204030204" pitchFamily="34" charset="0"/>
                <a:cs typeface="Times New Roman" panose="02020603050405020304" pitchFamily="18" charset="0"/>
              </a:rPr>
              <a:t> how to store documents online using Google Drive.    </a:t>
            </a:r>
            <a:endParaRPr lang="en-CY" sz="2000" dirty="0">
              <a:effectLst/>
              <a:latin typeface="Arial Narrow" panose="020B0606020202030204" pitchFamily="34" charset="0"/>
              <a:ea typeface="Calibri" panose="020F0502020204030204" pitchFamily="34" charset="0"/>
              <a:cs typeface="Times New Roman" panose="02020603050405020304" pitchFamily="18" charset="0"/>
            </a:endParaRPr>
          </a:p>
          <a:p>
            <a:pPr marL="0" lvl="0" indent="0" algn="l" rtl="0">
              <a:lnSpc>
                <a:spcPct val="90000"/>
              </a:lnSpc>
              <a:spcBef>
                <a:spcPts val="0"/>
              </a:spcBef>
              <a:spcAft>
                <a:spcPts val="0"/>
              </a:spcAft>
              <a:buClr>
                <a:schemeClr val="dk1"/>
              </a:buClr>
              <a:buSzPts val="2200"/>
              <a:buNone/>
            </a:pPr>
            <a:endParaRPr lang="en-US" sz="2000" dirty="0">
              <a:latin typeface="Arial Narrow" panose="020B0606020202030204" pitchFamily="34" charset="0"/>
              <a:ea typeface="Candara"/>
              <a:cs typeface="Candara"/>
              <a:sym typeface="Candara"/>
            </a:endParaRPr>
          </a:p>
        </p:txBody>
      </p:sp>
      <p:pic>
        <p:nvPicPr>
          <p:cNvPr id="3" name="Picture 2">
            <a:extLst>
              <a:ext uri="{FF2B5EF4-FFF2-40B4-BE49-F238E27FC236}">
                <a16:creationId xmlns:a16="http://schemas.microsoft.com/office/drawing/2014/main" id="{F5F10DE3-67E0-8109-228D-0308D222AF7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126652" y="2048523"/>
            <a:ext cx="2963471" cy="2760953"/>
          </a:xfrm>
          <a:prstGeom prst="rect">
            <a:avLst/>
          </a:prstGeom>
        </p:spPr>
      </p:pic>
      <p:sp>
        <p:nvSpPr>
          <p:cNvPr id="5" name="TextBox 4">
            <a:extLst>
              <a:ext uri="{FF2B5EF4-FFF2-40B4-BE49-F238E27FC236}">
                <a16:creationId xmlns:a16="http://schemas.microsoft.com/office/drawing/2014/main" id="{0A318196-2DEC-8938-5222-29D2D35E1BC1}"/>
              </a:ext>
            </a:extLst>
          </p:cNvPr>
          <p:cNvSpPr txBox="1"/>
          <p:nvPr/>
        </p:nvSpPr>
        <p:spPr>
          <a:xfrm>
            <a:off x="8146288" y="4809476"/>
            <a:ext cx="2924198" cy="276999"/>
          </a:xfrm>
          <a:prstGeom prst="rect">
            <a:avLst/>
          </a:prstGeom>
          <a:noFill/>
        </p:spPr>
        <p:txBody>
          <a:bodyPr wrap="none" rtlCol="0">
            <a:spAutoFit/>
          </a:bodyPr>
          <a:lstStyle/>
          <a:p>
            <a:r>
              <a:rPr lang="es-ES" sz="1200" b="1" dirty="0">
                <a:latin typeface="Arial Narrow" panose="020B0606020202030204" pitchFamily="34" charset="0"/>
              </a:rPr>
              <a:t>Figure 1</a:t>
            </a:r>
            <a:r>
              <a:rPr lang="es-ES" sz="1200" dirty="0">
                <a:latin typeface="Arial Narrow" panose="020B0606020202030204" pitchFamily="34" charset="0"/>
              </a:rPr>
              <a:t>: </a:t>
            </a:r>
            <a:r>
              <a:rPr lang="es-ES" sz="1200" dirty="0" err="1">
                <a:latin typeface="Arial Narrow" panose="020B0606020202030204" pitchFamily="34" charset="0"/>
              </a:rPr>
              <a:t>Checking</a:t>
            </a:r>
            <a:r>
              <a:rPr lang="es-ES" sz="1200" dirty="0">
                <a:latin typeface="Arial Narrow" panose="020B0606020202030204" pitchFamily="34" charset="0"/>
              </a:rPr>
              <a:t> </a:t>
            </a:r>
            <a:r>
              <a:rPr lang="es-ES" sz="1200" dirty="0" err="1">
                <a:latin typeface="Arial Narrow" panose="020B0606020202030204" pitchFamily="34" charset="0"/>
              </a:rPr>
              <a:t>message</a:t>
            </a:r>
            <a:r>
              <a:rPr lang="es-ES" sz="1200" dirty="0">
                <a:latin typeface="Arial Narrow" panose="020B0606020202030204" pitchFamily="34" charset="0"/>
              </a:rPr>
              <a:t> </a:t>
            </a:r>
            <a:r>
              <a:rPr lang="es-ES" sz="1200" b="1" dirty="0">
                <a:latin typeface="Arial Narrow" panose="020B0606020202030204" pitchFamily="34" charset="0"/>
              </a:rPr>
              <a:t>Source: </a:t>
            </a:r>
            <a:r>
              <a:rPr lang="es-ES" sz="1200" dirty="0">
                <a:latin typeface="Arial Narrow" panose="020B0606020202030204" pitchFamily="34" charset="0"/>
              </a:rPr>
              <a:t>Unsplash </a:t>
            </a:r>
            <a:endParaRPr lang="en-CY" sz="1200" dirty="0">
              <a:latin typeface="Arial Narrow" panose="020B0606020202030204" pitchFamily="34" charset="0"/>
            </a:endParaRPr>
          </a:p>
        </p:txBody>
      </p:sp>
    </p:spTree>
    <p:extLst>
      <p:ext uri="{BB962C8B-B14F-4D97-AF65-F5344CB8AC3E}">
        <p14:creationId xmlns:p14="http://schemas.microsoft.com/office/powerpoint/2010/main" val="6897578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59</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2: </a:t>
            </a:r>
            <a:r>
              <a:rPr lang="en-GB" sz="2800" dirty="0">
                <a:solidFill>
                  <a:schemeClr val="lt1"/>
                </a:solidFill>
                <a:latin typeface="Gadugi" panose="020B0502040204020203" pitchFamily="34" charset="0"/>
                <a:ea typeface="Gadugi" panose="020B0502040204020203" pitchFamily="34" charset="0"/>
                <a:sym typeface="Candara"/>
              </a:rPr>
              <a:t>E-mail</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3" name="Text Placeholder 2">
            <a:extLst>
              <a:ext uri="{FF2B5EF4-FFF2-40B4-BE49-F238E27FC236}">
                <a16:creationId xmlns:a16="http://schemas.microsoft.com/office/drawing/2014/main" id="{FB8E12B2-CB37-0C19-E605-AD529BE8FFD0}"/>
              </a:ext>
            </a:extLst>
          </p:cNvPr>
          <p:cNvSpPr>
            <a:spLocks noGrp="1"/>
          </p:cNvSpPr>
          <p:nvPr>
            <p:ph type="body" idx="1"/>
          </p:nvPr>
        </p:nvSpPr>
        <p:spPr/>
        <p:txBody>
          <a:bodyPr/>
          <a:lstStyle/>
          <a:p>
            <a:pPr marL="0" indent="0" algn="just">
              <a:spcBef>
                <a:spcPts val="0"/>
              </a:spcBef>
              <a:buSzPts val="2200"/>
              <a:buNone/>
            </a:pPr>
            <a:r>
              <a:rPr lang="en-GB" sz="2000" b="1" dirty="0">
                <a:effectLst/>
                <a:latin typeface="Arial Narrow" panose="020B0606020202030204" pitchFamily="34" charset="0"/>
                <a:ea typeface="Calibri" panose="020F0502020204030204" pitchFamily="34" charset="0"/>
                <a:cs typeface="Times New Roman" panose="02020603050405020304" pitchFamily="18" charset="0"/>
              </a:rPr>
              <a:t>Main Objectives:</a:t>
            </a:r>
          </a:p>
          <a:p>
            <a:pPr marL="0" indent="0" algn="just">
              <a:spcBef>
                <a:spcPts val="0"/>
              </a:spcBef>
              <a:buSzPts val="2200"/>
              <a:buNone/>
            </a:pPr>
            <a:endParaRPr lang="en-GB" sz="2000" b="1" dirty="0">
              <a:latin typeface="Arial Narrow" panose="020B0606020202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State what social e-mail is and it’s importance</a:t>
            </a:r>
          </a:p>
          <a:p>
            <a:pPr marL="0" indent="0" algn="just">
              <a:lnSpc>
                <a:spcPct val="100000"/>
              </a:lnSpc>
              <a:spcBef>
                <a:spcPts val="0"/>
              </a:spcBef>
              <a:buSzPts val="2200"/>
              <a:buNone/>
            </a:pPr>
            <a:endParaRPr lang="en-GB" sz="20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Train adults to create an e-mail account using</a:t>
            </a:r>
          </a:p>
          <a:p>
            <a:pPr marL="0" indent="0" algn="just">
              <a:lnSpc>
                <a:spcPct val="100000"/>
              </a:lnSpc>
              <a:spcBef>
                <a:spcPts val="0"/>
              </a:spcBef>
              <a:buSzPts val="2200"/>
              <a:buNone/>
            </a:pPr>
            <a:r>
              <a:rPr lang="en-GB" sz="2000" dirty="0">
                <a:latin typeface="Arial Narrow" panose="020B0606020202030204" pitchFamily="34" charset="0"/>
                <a:ea typeface="Calibri" panose="020F0502020204030204" pitchFamily="34" charset="0"/>
                <a:cs typeface="Times New Roman" panose="02020603050405020304" pitchFamily="18" charset="0"/>
              </a:rPr>
              <a:t>	1. Gmail </a:t>
            </a:r>
          </a:p>
          <a:p>
            <a:pPr marL="0" indent="0" algn="just">
              <a:lnSpc>
                <a:spcPct val="100000"/>
              </a:lnSpc>
              <a:spcBef>
                <a:spcPts val="0"/>
              </a:spcBef>
              <a:buSzPts val="2200"/>
              <a:buNone/>
            </a:pPr>
            <a:endParaRPr lang="en-GB" sz="20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r>
              <a:rPr lang="en-GB" sz="2000" dirty="0">
                <a:latin typeface="Arial Narrow" panose="020B0606020202030204" pitchFamily="34" charset="0"/>
                <a:ea typeface="Calibri" panose="020F0502020204030204" pitchFamily="34" charset="0"/>
                <a:cs typeface="Times New Roman" panose="02020603050405020304" pitchFamily="18" charset="0"/>
              </a:rPr>
              <a:t>Understand </a:t>
            </a:r>
            <a:r>
              <a:rPr lang="en-GB" sz="2000" dirty="0">
                <a:effectLst/>
                <a:latin typeface="Arial Narrow" panose="020B0606020202030204" pitchFamily="34" charset="0"/>
                <a:ea typeface="Calibri" panose="020F0502020204030204" pitchFamily="34" charset="0"/>
                <a:cs typeface="Times New Roman" panose="02020603050405020304" pitchFamily="18" charset="0"/>
              </a:rPr>
              <a:t>how to use e-mail </a:t>
            </a:r>
          </a:p>
          <a:p>
            <a:pPr marL="0" indent="0" algn="just">
              <a:lnSpc>
                <a:spcPct val="100000"/>
              </a:lnSpc>
              <a:spcBef>
                <a:spcPts val="0"/>
              </a:spcBef>
              <a:buSzPts val="2200"/>
              <a:buNone/>
            </a:pPr>
            <a:endParaRPr lang="en-GB" sz="20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To be able </a:t>
            </a:r>
            <a:r>
              <a:rPr lang="en-GB" sz="2000" dirty="0">
                <a:latin typeface="Arial Narrow" panose="020B0606020202030204" pitchFamily="34" charset="0"/>
                <a:ea typeface="Calibri" panose="020F0502020204030204" pitchFamily="34" charset="0"/>
                <a:cs typeface="Times New Roman" panose="02020603050405020304" pitchFamily="18" charset="0"/>
              </a:rPr>
              <a:t>to </a:t>
            </a:r>
          </a:p>
          <a:p>
            <a:pPr marL="0" indent="0" algn="just">
              <a:lnSpc>
                <a:spcPct val="100000"/>
              </a:lnSpc>
              <a:spcBef>
                <a:spcPts val="0"/>
              </a:spcBef>
              <a:buSzPts val="2200"/>
              <a:buNone/>
            </a:pPr>
            <a:r>
              <a:rPr lang="en-GB" sz="2000" dirty="0">
                <a:latin typeface="Arial Narrow" panose="020B0606020202030204" pitchFamily="34" charset="0"/>
                <a:ea typeface="Calibri" panose="020F0502020204030204" pitchFamily="34" charset="0"/>
                <a:cs typeface="Times New Roman" panose="02020603050405020304" pitchFamily="18" charset="0"/>
              </a:rPr>
              <a:t>	1. S</a:t>
            </a:r>
            <a:r>
              <a:rPr lang="en-GB" sz="2000" dirty="0">
                <a:effectLst/>
                <a:latin typeface="Arial Narrow" panose="020B0606020202030204" pitchFamily="34" charset="0"/>
                <a:ea typeface="Calibri" panose="020F0502020204030204" pitchFamily="34" charset="0"/>
                <a:cs typeface="Times New Roman" panose="02020603050405020304" pitchFamily="18" charset="0"/>
              </a:rPr>
              <a:t>end and receive emails</a:t>
            </a:r>
          </a:p>
          <a:p>
            <a:pPr marL="0" indent="0" algn="just">
              <a:lnSpc>
                <a:spcPct val="100000"/>
              </a:lnSpc>
              <a:spcBef>
                <a:spcPts val="0"/>
              </a:spcBef>
              <a:buSzPts val="2200"/>
              <a:buNone/>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	2. Attach documents </a:t>
            </a:r>
            <a:r>
              <a:rPr lang="en-GB" sz="2000" b="1" dirty="0">
                <a:effectLst/>
                <a:latin typeface="Arial Narrow" panose="020B0606020202030204" pitchFamily="34" charset="0"/>
                <a:ea typeface="Calibri" panose="020F0502020204030204" pitchFamily="34" charset="0"/>
                <a:cs typeface="Times New Roman" panose="02020603050405020304" pitchFamily="18" charset="0"/>
              </a:rPr>
              <a:t> </a:t>
            </a:r>
          </a:p>
          <a:p>
            <a:pPr marL="114300" indent="0">
              <a:buNone/>
            </a:pPr>
            <a:endParaRPr lang="en-CY" dirty="0"/>
          </a:p>
        </p:txBody>
      </p:sp>
      <p:pic>
        <p:nvPicPr>
          <p:cNvPr id="6148" name="Picture 4" descr="person holding black iphone 5">
            <a:extLst>
              <a:ext uri="{FF2B5EF4-FFF2-40B4-BE49-F238E27FC236}">
                <a16:creationId xmlns:a16="http://schemas.microsoft.com/office/drawing/2014/main" id="{5D75BBBB-92DD-1C13-3F65-EE69040866B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956852" y="1891210"/>
            <a:ext cx="4151871" cy="34499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C1153C1-0FD3-10ED-65AB-944E2DFD3E02}"/>
              </a:ext>
            </a:extLst>
          </p:cNvPr>
          <p:cNvSpPr txBox="1"/>
          <p:nvPr/>
        </p:nvSpPr>
        <p:spPr>
          <a:xfrm>
            <a:off x="7940180" y="1614211"/>
            <a:ext cx="2185214" cy="276999"/>
          </a:xfrm>
          <a:prstGeom prst="rect">
            <a:avLst/>
          </a:prstGeom>
          <a:noFill/>
        </p:spPr>
        <p:txBody>
          <a:bodyPr wrap="none" rtlCol="0">
            <a:spAutoFit/>
          </a:bodyPr>
          <a:lstStyle/>
          <a:p>
            <a:r>
              <a:rPr lang="es-ES" sz="1200" b="1" dirty="0">
                <a:latin typeface="Arial Narrow" panose="020B0606020202030204" pitchFamily="34" charset="0"/>
              </a:rPr>
              <a:t>Figure 3: </a:t>
            </a:r>
            <a:r>
              <a:rPr lang="es-ES" sz="1200" dirty="0">
                <a:latin typeface="Arial Narrow" panose="020B0606020202030204" pitchFamily="34" charset="0"/>
              </a:rPr>
              <a:t>Gmail </a:t>
            </a:r>
            <a:r>
              <a:rPr lang="es-ES" sz="1200" b="1" dirty="0" err="1">
                <a:latin typeface="Arial Narrow" panose="020B0606020202030204" pitchFamily="34" charset="0"/>
              </a:rPr>
              <a:t>Source</a:t>
            </a:r>
            <a:r>
              <a:rPr lang="es-ES" sz="1200" b="1" dirty="0">
                <a:latin typeface="Arial Narrow" panose="020B0606020202030204" pitchFamily="34" charset="0"/>
              </a:rPr>
              <a:t>: </a:t>
            </a:r>
            <a:r>
              <a:rPr lang="es-ES" sz="1200" dirty="0" err="1">
                <a:latin typeface="Arial Narrow" panose="020B0606020202030204" pitchFamily="34" charset="0"/>
              </a:rPr>
              <a:t>Unsplash</a:t>
            </a:r>
            <a:r>
              <a:rPr lang="es-ES" sz="1200" dirty="0">
                <a:latin typeface="Arial Narrow" panose="020B0606020202030204" pitchFamily="34" charset="0"/>
              </a:rPr>
              <a:t> </a:t>
            </a:r>
            <a:endParaRPr lang="en-CY" sz="1200" dirty="0">
              <a:latin typeface="Arial Narrow" panose="020B0606020202030204" pitchFamily="34" charset="0"/>
            </a:endParaRPr>
          </a:p>
        </p:txBody>
      </p:sp>
    </p:spTree>
    <p:extLst>
      <p:ext uri="{BB962C8B-B14F-4D97-AF65-F5344CB8AC3E}">
        <p14:creationId xmlns:p14="http://schemas.microsoft.com/office/powerpoint/2010/main" val="357469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60</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2: </a:t>
            </a:r>
            <a:r>
              <a:rPr lang="en-GB" sz="2800" dirty="0">
                <a:solidFill>
                  <a:schemeClr val="lt1"/>
                </a:solidFill>
                <a:latin typeface="Gadugi" panose="020B0502040204020203" pitchFamily="34" charset="0"/>
                <a:ea typeface="Gadugi" panose="020B0502040204020203" pitchFamily="34" charset="0"/>
                <a:sym typeface="Candara"/>
              </a:rPr>
              <a:t>E-mail</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5" name="Text Placeholder 4">
            <a:extLst>
              <a:ext uri="{FF2B5EF4-FFF2-40B4-BE49-F238E27FC236}">
                <a16:creationId xmlns:a16="http://schemas.microsoft.com/office/drawing/2014/main" id="{6C280946-5409-70F4-B223-E032AB6F4BF0}"/>
              </a:ext>
            </a:extLst>
          </p:cNvPr>
          <p:cNvSpPr>
            <a:spLocks noGrp="1"/>
          </p:cNvSpPr>
          <p:nvPr>
            <p:ph type="body" idx="1"/>
          </p:nvPr>
        </p:nvSpPr>
        <p:spPr>
          <a:xfrm>
            <a:off x="6267450" y="1840210"/>
            <a:ext cx="5372100" cy="2978925"/>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a:t>
            </a:r>
            <a:r>
              <a:rPr lang="es-ES" sz="2000" b="1" dirty="0" err="1">
                <a:latin typeface="Arial Narrow" panose="020B0606020202030204" pitchFamily="34" charset="0"/>
              </a:rPr>
              <a:t>an</a:t>
            </a:r>
            <a:r>
              <a:rPr lang="es-ES" sz="2000" b="1" dirty="0">
                <a:latin typeface="Arial Narrow" panose="020B0606020202030204" pitchFamily="34" charset="0"/>
              </a:rPr>
              <a:t> E-mail?</a:t>
            </a:r>
            <a:endParaRPr lang="es-ES" sz="2000" b="1" dirty="0">
              <a:solidFill>
                <a:srgbClr val="666666"/>
              </a:solidFill>
              <a:latin typeface="Arial Narrow" panose="020B0606020202030204" pitchFamily="34" charset="0"/>
            </a:endParaRPr>
          </a:p>
          <a:p>
            <a:pPr marL="114300" indent="0" algn="just">
              <a:buNone/>
            </a:pPr>
            <a:r>
              <a:rPr lang="en-CY" sz="2000" dirty="0">
                <a:solidFill>
                  <a:schemeClr val="tx1"/>
                </a:solidFill>
                <a:latin typeface="Arial Narrow" panose="020B0606020202030204" pitchFamily="34" charset="0"/>
              </a:rPr>
              <a:t>According</a:t>
            </a:r>
            <a:r>
              <a:rPr lang="en-US" sz="2000" dirty="0">
                <a:solidFill>
                  <a:schemeClr val="tx1"/>
                </a:solidFill>
                <a:latin typeface="Arial Narrow" panose="020B0606020202030204" pitchFamily="34" charset="0"/>
              </a:rPr>
              <a:t> to Indeed webpage (n.d.) an E-mail can be described as “</a:t>
            </a:r>
            <a:r>
              <a:rPr lang="en-US" sz="2000" i="0" dirty="0">
                <a:solidFill>
                  <a:schemeClr val="tx1"/>
                </a:solidFill>
                <a:effectLst/>
                <a:latin typeface="Arial Narrow" panose="020B0606020202030204" pitchFamily="34" charset="0"/>
              </a:rPr>
              <a:t>a cost-effective and efficient way to communicate with others using the internet”. </a:t>
            </a:r>
          </a:p>
          <a:p>
            <a:pPr marL="114300" indent="0" algn="just">
              <a:buNone/>
            </a:pPr>
            <a:endParaRPr lang="en-US" sz="2000" dirty="0">
              <a:solidFill>
                <a:schemeClr val="tx1"/>
              </a:solidFill>
              <a:latin typeface="Arial Narrow" panose="020B0606020202030204" pitchFamily="34" charset="0"/>
            </a:endParaRPr>
          </a:p>
          <a:p>
            <a:pPr marL="114300" indent="0" algn="just">
              <a:buNone/>
            </a:pPr>
            <a:r>
              <a:rPr lang="es-ES" sz="2000" dirty="0" err="1">
                <a:solidFill>
                  <a:schemeClr val="tx1"/>
                </a:solidFill>
                <a:latin typeface="Arial Narrow" panose="020B0606020202030204" pitchFamily="34" charset="0"/>
              </a:rPr>
              <a:t>Bearing</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this</a:t>
            </a:r>
            <a:r>
              <a:rPr lang="es-ES" sz="2000" dirty="0">
                <a:solidFill>
                  <a:schemeClr val="tx1"/>
                </a:solidFill>
                <a:latin typeface="Arial Narrow" panose="020B0606020202030204" pitchFamily="34" charset="0"/>
              </a:rPr>
              <a:t> in </a:t>
            </a:r>
            <a:r>
              <a:rPr lang="es-ES" sz="2000" dirty="0" err="1">
                <a:solidFill>
                  <a:schemeClr val="tx1"/>
                </a:solidFill>
                <a:latin typeface="Arial Narrow" panose="020B0606020202030204" pitchFamily="34" charset="0"/>
              </a:rPr>
              <a:t>mind</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how</a:t>
            </a:r>
            <a:r>
              <a:rPr lang="es-ES" sz="2000" dirty="0">
                <a:solidFill>
                  <a:schemeClr val="tx1"/>
                </a:solidFill>
                <a:latin typeface="Arial Narrow" panose="020B0606020202030204" pitchFamily="34" charset="0"/>
              </a:rPr>
              <a:t> do I </a:t>
            </a:r>
            <a:r>
              <a:rPr lang="es-ES" sz="2000" dirty="0" err="1">
                <a:solidFill>
                  <a:schemeClr val="tx1"/>
                </a:solidFill>
                <a:latin typeface="Arial Narrow" panose="020B0606020202030204" pitchFamily="34" charset="0"/>
              </a:rPr>
              <a:t>create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an</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account</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How</a:t>
            </a:r>
            <a:r>
              <a:rPr lang="es-ES" sz="2000" dirty="0">
                <a:solidFill>
                  <a:schemeClr val="tx1"/>
                </a:solidFill>
                <a:latin typeface="Arial Narrow" panose="020B0606020202030204" pitchFamily="34" charset="0"/>
              </a:rPr>
              <a:t> can I </a:t>
            </a:r>
            <a:r>
              <a:rPr lang="es-ES" sz="2000" dirty="0" err="1">
                <a:solidFill>
                  <a:schemeClr val="tx1"/>
                </a:solidFill>
                <a:latin typeface="Arial Narrow" panose="020B0606020202030204" pitchFamily="34" charset="0"/>
              </a:rPr>
              <a:t>delete</a:t>
            </a:r>
            <a:r>
              <a:rPr lang="es-ES" sz="2000" dirty="0">
                <a:solidFill>
                  <a:schemeClr val="tx1"/>
                </a:solidFill>
                <a:latin typeface="Arial Narrow" panose="020B0606020202030204" pitchFamily="34" charset="0"/>
              </a:rPr>
              <a:t> a </a:t>
            </a:r>
            <a:r>
              <a:rPr lang="es-ES" sz="2000" dirty="0" err="1">
                <a:solidFill>
                  <a:schemeClr val="tx1"/>
                </a:solidFill>
                <a:latin typeface="Arial Narrow" panose="020B0606020202030204" pitchFamily="34" charset="0"/>
              </a:rPr>
              <a:t>message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How</a:t>
            </a:r>
            <a:r>
              <a:rPr lang="es-ES" sz="2000" dirty="0">
                <a:solidFill>
                  <a:schemeClr val="tx1"/>
                </a:solidFill>
                <a:latin typeface="Arial Narrow" panose="020B0606020202030204" pitchFamily="34" charset="0"/>
              </a:rPr>
              <a:t> do I </a:t>
            </a:r>
            <a:r>
              <a:rPr lang="es-ES" sz="2000" dirty="0" err="1">
                <a:solidFill>
                  <a:schemeClr val="tx1"/>
                </a:solidFill>
                <a:latin typeface="Arial Narrow" panose="020B0606020202030204" pitchFamily="34" charset="0"/>
              </a:rPr>
              <a:t>download</a:t>
            </a:r>
            <a:r>
              <a:rPr lang="es-ES" sz="2000" dirty="0">
                <a:solidFill>
                  <a:schemeClr val="tx1"/>
                </a:solidFill>
                <a:latin typeface="Arial Narrow" panose="020B0606020202030204" pitchFamily="34" charset="0"/>
              </a:rPr>
              <a:t> a </a:t>
            </a:r>
            <a:r>
              <a:rPr lang="es-ES" sz="2000" dirty="0" err="1">
                <a:solidFill>
                  <a:schemeClr val="tx1"/>
                </a:solidFill>
                <a:latin typeface="Arial Narrow" panose="020B0606020202030204" pitchFamily="34" charset="0"/>
              </a:rPr>
              <a:t>document</a:t>
            </a:r>
            <a:r>
              <a:rPr lang="es-ES" sz="2000" dirty="0">
                <a:solidFill>
                  <a:schemeClr val="tx1"/>
                </a:solidFill>
                <a:latin typeface="Arial Narrow" panose="020B0606020202030204" pitchFamily="34" charset="0"/>
              </a:rPr>
              <a:t>? </a:t>
            </a:r>
            <a:r>
              <a:rPr lang="en-CY" sz="2000" dirty="0">
                <a:solidFill>
                  <a:schemeClr val="tx1"/>
                </a:solidFill>
                <a:latin typeface="Arial Narrow" panose="020B0606020202030204" pitchFamily="34" charset="0"/>
              </a:rPr>
              <a:t>Check out </a:t>
            </a:r>
            <a:r>
              <a:rPr lang="es-ES" sz="2000" dirty="0" err="1">
                <a:solidFill>
                  <a:schemeClr val="tx1"/>
                </a:solidFill>
                <a:latin typeface="Arial Narrow" panose="020B0606020202030204" pitchFamily="34" charset="0"/>
              </a:rPr>
              <a:t>the</a:t>
            </a:r>
            <a:r>
              <a:rPr lang="es-ES" sz="2000" dirty="0">
                <a:solidFill>
                  <a:schemeClr val="tx1"/>
                </a:solidFill>
                <a:latin typeface="Arial Narrow" panose="020B0606020202030204" pitchFamily="34" charset="0"/>
              </a:rPr>
              <a:t> video </a:t>
            </a:r>
            <a:r>
              <a:rPr lang="en-CY" sz="2000" dirty="0">
                <a:solidFill>
                  <a:schemeClr val="tx1"/>
                </a:solidFill>
                <a:latin typeface="Arial Narrow" panose="020B0606020202030204" pitchFamily="34" charset="0"/>
              </a:rPr>
              <a:t>on </a:t>
            </a:r>
            <a:r>
              <a:rPr lang="es-ES" sz="2000" dirty="0" err="1">
                <a:solidFill>
                  <a:schemeClr val="tx1"/>
                </a:solidFill>
                <a:latin typeface="Arial Narrow" panose="020B0606020202030204" pitchFamily="34" charset="0"/>
              </a:rPr>
              <a:t>the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left</a:t>
            </a:r>
            <a:r>
              <a:rPr lang="es-ES" sz="2000" dirty="0">
                <a:solidFill>
                  <a:schemeClr val="tx1"/>
                </a:solidFill>
                <a:latin typeface="Arial Narrow" panose="020B0606020202030204" pitchFamily="34" charset="0"/>
              </a:rPr>
              <a:t>!</a:t>
            </a: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5122" name="Picture 2">
            <a:extLst>
              <a:ext uri="{FF2B5EF4-FFF2-40B4-BE49-F238E27FC236}">
                <a16:creationId xmlns:a16="http://schemas.microsoft.com/office/drawing/2014/main" id="{80E376B4-D492-18EB-D2E6-ACAFAC57E82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6264" y="0"/>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How to Create a Gmail (Google) Account and Basic Gmail Settings Overview">
            <a:hlinkClick r:id="" action="ppaction://media"/>
            <a:extLst>
              <a:ext uri="{FF2B5EF4-FFF2-40B4-BE49-F238E27FC236}">
                <a16:creationId xmlns:a16="http://schemas.microsoft.com/office/drawing/2014/main" id="{14B11DA9-260B-8454-906A-A457DE3BA709}"/>
              </a:ext>
            </a:extLst>
          </p:cNvPr>
          <p:cNvPicPr>
            <a:picLocks noRot="1" noChangeAspect="1"/>
          </p:cNvPicPr>
          <p:nvPr>
            <a:videoFile r:link="rId1"/>
          </p:nvPr>
        </p:nvPicPr>
        <p:blipFill>
          <a:blip r:embed="rId5"/>
          <a:stretch>
            <a:fillRect/>
          </a:stretch>
        </p:blipFill>
        <p:spPr>
          <a:xfrm>
            <a:off x="867009" y="1840210"/>
            <a:ext cx="4906418" cy="2772126"/>
          </a:xfrm>
          <a:prstGeom prst="rect">
            <a:avLst/>
          </a:prstGeom>
        </p:spPr>
      </p:pic>
    </p:spTree>
    <p:extLst>
      <p:ext uri="{BB962C8B-B14F-4D97-AF65-F5344CB8AC3E}">
        <p14:creationId xmlns:p14="http://schemas.microsoft.com/office/powerpoint/2010/main" val="31270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8689"/>
            <a:ext cx="10515600" cy="1325563"/>
          </a:xfrm>
        </p:spPr>
        <p:txBody>
          <a:bodyPr/>
          <a:lstStyle/>
          <a:p>
            <a:pPr algn="ctr"/>
            <a:r>
              <a:rPr lang="en-US" dirty="0"/>
              <a:t>Gmail</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61</a:t>
            </a:fld>
            <a:endParaRPr lang="en-US" dirty="0"/>
          </a:p>
        </p:txBody>
      </p:sp>
      <p:pic>
        <p:nvPicPr>
          <p:cNvPr id="7" name="Picture 6">
            <a:extLst>
              <a:ext uri="{FF2B5EF4-FFF2-40B4-BE49-F238E27FC236}">
                <a16:creationId xmlns:a16="http://schemas.microsoft.com/office/drawing/2014/main" id="{37CB7EBD-254E-C4D6-1EBA-CBCDE55EF38F}"/>
              </a:ext>
            </a:extLst>
          </p:cNvPr>
          <p:cNvPicPr>
            <a:picLocks noChangeAspect="1"/>
          </p:cNvPicPr>
          <p:nvPr/>
        </p:nvPicPr>
        <p:blipFill rotWithShape="1">
          <a:blip r:embed="rId2"/>
          <a:srcRect t="4216" b="23333"/>
          <a:stretch/>
        </p:blipFill>
        <p:spPr>
          <a:xfrm>
            <a:off x="3868842" y="2370005"/>
            <a:ext cx="7425344" cy="3026079"/>
          </a:xfrm>
          <a:prstGeom prst="rect">
            <a:avLst/>
          </a:prstGeom>
        </p:spPr>
      </p:pic>
      <p:sp>
        <p:nvSpPr>
          <p:cNvPr id="8" name="Left Brace 7">
            <a:extLst>
              <a:ext uri="{FF2B5EF4-FFF2-40B4-BE49-F238E27FC236}">
                <a16:creationId xmlns:a16="http://schemas.microsoft.com/office/drawing/2014/main" id="{4C89966C-44C0-2339-48C2-5BAF35130195}"/>
              </a:ext>
            </a:extLst>
          </p:cNvPr>
          <p:cNvSpPr/>
          <p:nvPr/>
        </p:nvSpPr>
        <p:spPr>
          <a:xfrm>
            <a:off x="3462442" y="2151028"/>
            <a:ext cx="406400" cy="3713411"/>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pic>
        <p:nvPicPr>
          <p:cNvPr id="10" name="Picture 9">
            <a:extLst>
              <a:ext uri="{FF2B5EF4-FFF2-40B4-BE49-F238E27FC236}">
                <a16:creationId xmlns:a16="http://schemas.microsoft.com/office/drawing/2014/main" id="{19FFA065-7181-6D83-DBE0-C24417AA0859}"/>
              </a:ext>
            </a:extLst>
          </p:cNvPr>
          <p:cNvPicPr>
            <a:picLocks noChangeAspect="1"/>
          </p:cNvPicPr>
          <p:nvPr/>
        </p:nvPicPr>
        <p:blipFill rotWithShape="1">
          <a:blip r:embed="rId3"/>
          <a:srcRect t="13636" r="86960" b="31970"/>
          <a:stretch/>
        </p:blipFill>
        <p:spPr>
          <a:xfrm>
            <a:off x="1749136" y="1997680"/>
            <a:ext cx="1713306" cy="4020109"/>
          </a:xfrm>
          <a:prstGeom prst="rect">
            <a:avLst/>
          </a:prstGeom>
        </p:spPr>
      </p:pic>
      <p:sp>
        <p:nvSpPr>
          <p:cNvPr id="6" name="TextBox 5">
            <a:extLst>
              <a:ext uri="{FF2B5EF4-FFF2-40B4-BE49-F238E27FC236}">
                <a16:creationId xmlns:a16="http://schemas.microsoft.com/office/drawing/2014/main" id="{AC620F23-E73D-C4A3-1B15-C4B463760822}"/>
              </a:ext>
            </a:extLst>
          </p:cNvPr>
          <p:cNvSpPr txBox="1"/>
          <p:nvPr/>
        </p:nvSpPr>
        <p:spPr>
          <a:xfrm>
            <a:off x="577930" y="1169133"/>
            <a:ext cx="6906058" cy="707886"/>
          </a:xfrm>
          <a:prstGeom prst="rect">
            <a:avLst/>
          </a:prstGeom>
          <a:noFill/>
        </p:spPr>
        <p:txBody>
          <a:bodyPr wrap="none" rtlCol="0">
            <a:spAutoFit/>
          </a:bodyPr>
          <a:lstStyle/>
          <a:p>
            <a:pPr algn="just"/>
            <a:r>
              <a:rPr lang="es-ES" sz="2000" dirty="0">
                <a:latin typeface="Calibri" panose="020F0502020204030204" pitchFamily="34" charset="0"/>
                <a:ea typeface="Calibri" panose="020F0502020204030204" pitchFamily="34" charset="0"/>
              </a:rPr>
              <a:t>T</a:t>
            </a:r>
            <a:r>
              <a:rPr lang="en-CY" sz="2000" dirty="0">
                <a:effectLst/>
                <a:latin typeface="Calibri" panose="020F0502020204030204" pitchFamily="34" charset="0"/>
                <a:ea typeface="Calibri" panose="020F0502020204030204" pitchFamily="34" charset="0"/>
              </a:rPr>
              <a:t>his is </a:t>
            </a:r>
            <a:r>
              <a:rPr lang="es-ES" sz="2000" dirty="0" err="1">
                <a:effectLst/>
                <a:latin typeface="Calibri" panose="020F0502020204030204" pitchFamily="34" charset="0"/>
                <a:ea typeface="Calibri" panose="020F0502020204030204" pitchFamily="34" charset="0"/>
              </a:rPr>
              <a:t>what</a:t>
            </a:r>
            <a:r>
              <a:rPr lang="en-CY" sz="2000" dirty="0">
                <a:effectLst/>
                <a:latin typeface="Calibri" panose="020F0502020204030204" pitchFamily="34" charset="0"/>
                <a:ea typeface="Calibri" panose="020F0502020204030204" pitchFamily="34" charset="0"/>
              </a:rPr>
              <a:t> a </a:t>
            </a:r>
            <a:r>
              <a:rPr lang="es-ES" sz="2000" dirty="0">
                <a:effectLst/>
                <a:latin typeface="Calibri" panose="020F0502020204030204" pitchFamily="34" charset="0"/>
                <a:ea typeface="Calibri" panose="020F0502020204030204" pitchFamily="34" charset="0"/>
              </a:rPr>
              <a:t>Gmail </a:t>
            </a:r>
            <a:r>
              <a:rPr lang="en-CY" sz="2000" dirty="0">
                <a:effectLst/>
                <a:latin typeface="Calibri" panose="020F0502020204030204" pitchFamily="34" charset="0"/>
                <a:ea typeface="Calibri" panose="020F0502020204030204" pitchFamily="34" charset="0"/>
              </a:rPr>
              <a:t>might look like. </a:t>
            </a:r>
            <a:endParaRPr lang="es-ES" sz="2000" dirty="0">
              <a:effectLst/>
              <a:latin typeface="Calibri" panose="020F0502020204030204" pitchFamily="34" charset="0"/>
              <a:ea typeface="Calibri" panose="020F0502020204030204" pitchFamily="34" charset="0"/>
            </a:endParaRPr>
          </a:p>
          <a:p>
            <a:pPr algn="just"/>
            <a:r>
              <a:rPr lang="en-CY" sz="2000" dirty="0">
                <a:effectLst/>
                <a:latin typeface="Calibri" panose="020F0502020204030204" pitchFamily="34" charset="0"/>
                <a:ea typeface="Calibri" panose="020F0502020204030204" pitchFamily="34" charset="0"/>
              </a:rPr>
              <a:t>Think of it as </a:t>
            </a:r>
            <a:r>
              <a:rPr lang="es-ES" sz="2000" dirty="0" err="1">
                <a:effectLst/>
                <a:latin typeface="Calibri" panose="020F0502020204030204" pitchFamily="34" charset="0"/>
                <a:ea typeface="Calibri" panose="020F0502020204030204" pitchFamily="34" charset="0"/>
              </a:rPr>
              <a:t>space</a:t>
            </a:r>
            <a:r>
              <a:rPr lang="es-ES" sz="2000" dirty="0">
                <a:effectLst/>
                <a:latin typeface="Calibri" panose="020F0502020204030204" pitchFamily="34" charset="0"/>
                <a:ea typeface="Calibri" panose="020F0502020204030204" pitchFamily="34" charset="0"/>
              </a:rPr>
              <a:t> </a:t>
            </a:r>
            <a:r>
              <a:rPr lang="es-ES" sz="2000" dirty="0" err="1">
                <a:effectLst/>
                <a:latin typeface="Calibri" panose="020F0502020204030204" pitchFamily="34" charset="0"/>
                <a:ea typeface="Calibri" panose="020F0502020204030204" pitchFamily="34" charset="0"/>
              </a:rPr>
              <a:t>where</a:t>
            </a:r>
            <a:r>
              <a:rPr lang="es-ES" sz="2000" dirty="0">
                <a:effectLst/>
                <a:latin typeface="Calibri" panose="020F0502020204030204" pitchFamily="34" charset="0"/>
                <a:ea typeface="Calibri" panose="020F0502020204030204" pitchFamily="34" charset="0"/>
              </a:rPr>
              <a:t> </a:t>
            </a:r>
            <a:r>
              <a:rPr lang="es-ES" sz="2000" dirty="0" err="1">
                <a:effectLst/>
                <a:latin typeface="Calibri" panose="020F0502020204030204" pitchFamily="34" charset="0"/>
                <a:ea typeface="Calibri" panose="020F0502020204030204" pitchFamily="34" charset="0"/>
              </a:rPr>
              <a:t>to</a:t>
            </a:r>
            <a:r>
              <a:rPr lang="es-ES" sz="2000" dirty="0">
                <a:effectLst/>
                <a:latin typeface="Calibri" panose="020F0502020204030204" pitchFamily="34" charset="0"/>
                <a:ea typeface="Calibri" panose="020F0502020204030204" pitchFamily="34" charset="0"/>
              </a:rPr>
              <a:t> </a:t>
            </a:r>
            <a:r>
              <a:rPr lang="es-ES" sz="2000" dirty="0" err="1">
                <a:effectLst/>
                <a:latin typeface="Calibri" panose="020F0502020204030204" pitchFamily="34" charset="0"/>
                <a:ea typeface="Calibri" panose="020F0502020204030204" pitchFamily="34" charset="0"/>
              </a:rPr>
              <a:t>receive</a:t>
            </a:r>
            <a:r>
              <a:rPr lang="es-ES" sz="2000" dirty="0">
                <a:effectLst/>
                <a:latin typeface="Calibri" panose="020F0502020204030204" pitchFamily="34" charset="0"/>
                <a:ea typeface="Calibri" panose="020F0502020204030204" pitchFamily="34" charset="0"/>
              </a:rPr>
              <a:t> and </a:t>
            </a:r>
            <a:r>
              <a:rPr lang="es-ES" sz="2000" dirty="0" err="1">
                <a:effectLst/>
                <a:latin typeface="Calibri" panose="020F0502020204030204" pitchFamily="34" charset="0"/>
                <a:ea typeface="Calibri" panose="020F0502020204030204" pitchFamily="34" charset="0"/>
              </a:rPr>
              <a:t>send</a:t>
            </a:r>
            <a:r>
              <a:rPr lang="es-ES" sz="2000" dirty="0">
                <a:effectLst/>
                <a:latin typeface="Calibri" panose="020F0502020204030204" pitchFamily="34" charset="0"/>
                <a:ea typeface="Calibri" panose="020F0502020204030204" pitchFamily="34" charset="0"/>
              </a:rPr>
              <a:t> </a:t>
            </a:r>
            <a:r>
              <a:rPr lang="es-ES" sz="2000" dirty="0" err="1">
                <a:effectLst/>
                <a:latin typeface="Calibri" panose="020F0502020204030204" pitchFamily="34" charset="0"/>
                <a:ea typeface="Calibri" panose="020F0502020204030204" pitchFamily="34" charset="0"/>
              </a:rPr>
              <a:t>messages</a:t>
            </a:r>
            <a:r>
              <a:rPr lang="es-ES" sz="2000" dirty="0">
                <a:effectLst/>
                <a:latin typeface="Calibri" panose="020F0502020204030204" pitchFamily="34" charset="0"/>
                <a:ea typeface="Calibri" panose="020F0502020204030204" pitchFamily="34" charset="0"/>
              </a:rPr>
              <a:t>/emails.</a:t>
            </a:r>
            <a:endParaRPr lang="en-CY" dirty="0"/>
          </a:p>
        </p:txBody>
      </p:sp>
    </p:spTree>
    <p:extLst>
      <p:ext uri="{BB962C8B-B14F-4D97-AF65-F5344CB8AC3E}">
        <p14:creationId xmlns:p14="http://schemas.microsoft.com/office/powerpoint/2010/main" val="34676707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create an email address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62</a:t>
            </a:fld>
            <a:endParaRPr lang="en-US" dirty="0"/>
          </a:p>
        </p:txBody>
      </p:sp>
      <p:pic>
        <p:nvPicPr>
          <p:cNvPr id="12" name="Picture 11">
            <a:extLst>
              <a:ext uri="{FF2B5EF4-FFF2-40B4-BE49-F238E27FC236}">
                <a16:creationId xmlns:a16="http://schemas.microsoft.com/office/drawing/2014/main" id="{24EF5F30-154E-8DF7-EECC-A35CF69E90BB}"/>
              </a:ext>
            </a:extLst>
          </p:cNvPr>
          <p:cNvPicPr>
            <a:picLocks noChangeAspect="1"/>
          </p:cNvPicPr>
          <p:nvPr/>
        </p:nvPicPr>
        <p:blipFill rotWithShape="1">
          <a:blip r:embed="rId2"/>
          <a:srcRect l="32898" t="22878" r="32159" b="13182"/>
          <a:stretch/>
        </p:blipFill>
        <p:spPr>
          <a:xfrm>
            <a:off x="486574" y="1724841"/>
            <a:ext cx="3311398" cy="3408317"/>
          </a:xfrm>
          <a:prstGeom prst="rect">
            <a:avLst/>
          </a:prstGeom>
        </p:spPr>
      </p:pic>
      <p:sp>
        <p:nvSpPr>
          <p:cNvPr id="13" name="Oval 12">
            <a:extLst>
              <a:ext uri="{FF2B5EF4-FFF2-40B4-BE49-F238E27FC236}">
                <a16:creationId xmlns:a16="http://schemas.microsoft.com/office/drawing/2014/main" id="{52EA6600-8436-D65B-5DB0-86D5D1AE2BCE}"/>
              </a:ext>
            </a:extLst>
          </p:cNvPr>
          <p:cNvSpPr/>
          <p:nvPr/>
        </p:nvSpPr>
        <p:spPr>
          <a:xfrm>
            <a:off x="721133" y="4051609"/>
            <a:ext cx="1076497" cy="364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8" name="TextBox 17">
            <a:extLst>
              <a:ext uri="{FF2B5EF4-FFF2-40B4-BE49-F238E27FC236}">
                <a16:creationId xmlns:a16="http://schemas.microsoft.com/office/drawing/2014/main" id="{87D3D44A-CA1B-E92E-346A-67D6FFCCE920}"/>
              </a:ext>
            </a:extLst>
          </p:cNvPr>
          <p:cNvSpPr txBox="1"/>
          <p:nvPr/>
        </p:nvSpPr>
        <p:spPr>
          <a:xfrm>
            <a:off x="1858221" y="4079984"/>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3" name="TextBox 2">
            <a:extLst>
              <a:ext uri="{FF2B5EF4-FFF2-40B4-BE49-F238E27FC236}">
                <a16:creationId xmlns:a16="http://schemas.microsoft.com/office/drawing/2014/main" id="{F1DEA4F7-6115-D6CF-481E-34C0E8997E69}"/>
              </a:ext>
            </a:extLst>
          </p:cNvPr>
          <p:cNvSpPr txBox="1"/>
          <p:nvPr/>
        </p:nvSpPr>
        <p:spPr>
          <a:xfrm>
            <a:off x="5288281" y="2305614"/>
            <a:ext cx="5562600" cy="2246769"/>
          </a:xfrm>
          <a:prstGeom prst="rect">
            <a:avLst/>
          </a:prstGeom>
          <a:noFill/>
        </p:spPr>
        <p:txBody>
          <a:bodyPr wrap="square" rtlCol="0">
            <a:spAutoFit/>
          </a:bodyPr>
          <a:lstStyle/>
          <a:p>
            <a:pPr algn="just"/>
            <a:r>
              <a:rPr lang="en-US" sz="2000" dirty="0">
                <a:latin typeface="Arial Narrow" panose="020B0606020202030204" pitchFamily="34" charset="0"/>
              </a:rPr>
              <a:t>To create a Gmail account the first thing you should do is to open the browser on your computer or mobile phone and type in the following: Gmail.com</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Then, after this step, you will see the image on the left where in the center left hand side it says: </a:t>
            </a:r>
            <a:r>
              <a:rPr lang="en-US" sz="2000" i="1" dirty="0">
                <a:latin typeface="Arial Narrow" panose="020B0606020202030204" pitchFamily="34" charset="0"/>
              </a:rPr>
              <a:t>Create account</a:t>
            </a:r>
            <a:r>
              <a:rPr lang="en-US" sz="2000" dirty="0">
                <a:latin typeface="Arial Narrow" panose="020B0606020202030204" pitchFamily="34" charset="0"/>
              </a:rPr>
              <a:t>. Please click on this option.</a:t>
            </a:r>
            <a:endParaRPr lang="en-CY" sz="20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6C83D54B-DC4D-99A3-6165-2A6BB566CADD}"/>
              </a:ext>
            </a:extLst>
          </p:cNvPr>
          <p:cNvCxnSpPr/>
          <p:nvPr/>
        </p:nvCxnSpPr>
        <p:spPr>
          <a:xfrm flipH="1">
            <a:off x="3916680" y="3439884"/>
            <a:ext cx="12649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61042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create an email address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63</a:t>
            </a:fld>
            <a:endParaRPr lang="en-US" dirty="0"/>
          </a:p>
        </p:txBody>
      </p:sp>
      <p:pic>
        <p:nvPicPr>
          <p:cNvPr id="15" name="Picture 14">
            <a:extLst>
              <a:ext uri="{FF2B5EF4-FFF2-40B4-BE49-F238E27FC236}">
                <a16:creationId xmlns:a16="http://schemas.microsoft.com/office/drawing/2014/main" id="{1633ED16-1458-E339-8A0C-4EB8E0DE7143}"/>
              </a:ext>
            </a:extLst>
          </p:cNvPr>
          <p:cNvPicPr>
            <a:picLocks noChangeAspect="1"/>
          </p:cNvPicPr>
          <p:nvPr/>
        </p:nvPicPr>
        <p:blipFill rotWithShape="1">
          <a:blip r:embed="rId2"/>
          <a:srcRect l="33239" t="23396" r="34716" b="21969"/>
          <a:stretch/>
        </p:blipFill>
        <p:spPr>
          <a:xfrm>
            <a:off x="3910148" y="1895324"/>
            <a:ext cx="3553988" cy="3408317"/>
          </a:xfrm>
          <a:prstGeom prst="rect">
            <a:avLst/>
          </a:prstGeom>
        </p:spPr>
      </p:pic>
      <p:sp>
        <p:nvSpPr>
          <p:cNvPr id="19" name="TextBox 18">
            <a:extLst>
              <a:ext uri="{FF2B5EF4-FFF2-40B4-BE49-F238E27FC236}">
                <a16:creationId xmlns:a16="http://schemas.microsoft.com/office/drawing/2014/main" id="{EB472C27-44CC-BF65-B59A-C2BA61DD957F}"/>
              </a:ext>
            </a:extLst>
          </p:cNvPr>
          <p:cNvSpPr txBox="1"/>
          <p:nvPr/>
        </p:nvSpPr>
        <p:spPr>
          <a:xfrm>
            <a:off x="4239491" y="2032446"/>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cxnSp>
        <p:nvCxnSpPr>
          <p:cNvPr id="22" name="Straight Arrow Connector 21">
            <a:extLst>
              <a:ext uri="{FF2B5EF4-FFF2-40B4-BE49-F238E27FC236}">
                <a16:creationId xmlns:a16="http://schemas.microsoft.com/office/drawing/2014/main" id="{9394B2C8-33C9-DD7D-512E-11D2F2CE3E83}"/>
              </a:ext>
            </a:extLst>
          </p:cNvPr>
          <p:cNvCxnSpPr/>
          <p:nvPr/>
        </p:nvCxnSpPr>
        <p:spPr>
          <a:xfrm flipH="1">
            <a:off x="5740400" y="3200400"/>
            <a:ext cx="355600" cy="6197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92BD1B0-7D21-DD21-1161-1F742352F8BA}"/>
              </a:ext>
            </a:extLst>
          </p:cNvPr>
          <p:cNvSpPr txBox="1"/>
          <p:nvPr/>
        </p:nvSpPr>
        <p:spPr>
          <a:xfrm>
            <a:off x="8007927" y="1752822"/>
            <a:ext cx="3345873" cy="3693319"/>
          </a:xfrm>
          <a:prstGeom prst="rect">
            <a:avLst/>
          </a:prstGeom>
          <a:noFill/>
        </p:spPr>
        <p:txBody>
          <a:bodyPr wrap="square" rtlCol="0">
            <a:spAutoFit/>
          </a:bodyPr>
          <a:lstStyle/>
          <a:p>
            <a:pPr algn="just"/>
            <a:r>
              <a:rPr lang="en-US" sz="2000" dirty="0">
                <a:latin typeface="Arial Narrow" panose="020B0606020202030204" pitchFamily="34" charset="0"/>
              </a:rPr>
              <a:t>After the first step, you must select the use you want to give to your account. Therefore, please select from the three options that will be displayed on the screen the one that is most suitable for you:</a:t>
            </a:r>
          </a:p>
          <a:p>
            <a:pPr algn="just"/>
            <a:endParaRPr lang="en-US" sz="2000" dirty="0">
              <a:latin typeface="Arial Narrow" panose="020B0606020202030204" pitchFamily="34" charset="0"/>
            </a:endParaRPr>
          </a:p>
          <a:p>
            <a:pPr algn="just"/>
            <a:r>
              <a:rPr lang="en-US" sz="2000" i="1" dirty="0">
                <a:latin typeface="Arial Narrow" panose="020B0606020202030204" pitchFamily="34" charset="0"/>
              </a:rPr>
              <a:t>- For my personal use</a:t>
            </a:r>
          </a:p>
          <a:p>
            <a:pPr algn="just"/>
            <a:r>
              <a:rPr lang="en-US" sz="2000" i="1" dirty="0">
                <a:latin typeface="Arial Narrow" panose="020B0606020202030204" pitchFamily="34" charset="0"/>
              </a:rPr>
              <a:t>- For my child</a:t>
            </a:r>
          </a:p>
          <a:p>
            <a:pPr algn="just"/>
            <a:r>
              <a:rPr lang="en-US" sz="2000" i="1" dirty="0">
                <a:latin typeface="Arial Narrow" panose="020B0606020202030204" pitchFamily="34" charset="0"/>
              </a:rPr>
              <a:t>- For work or my business</a:t>
            </a:r>
          </a:p>
          <a:p>
            <a:endParaRPr lang="en-CY" dirty="0"/>
          </a:p>
        </p:txBody>
      </p:sp>
      <p:cxnSp>
        <p:nvCxnSpPr>
          <p:cNvPr id="5" name="Straight Arrow Connector 4">
            <a:extLst>
              <a:ext uri="{FF2B5EF4-FFF2-40B4-BE49-F238E27FC236}">
                <a16:creationId xmlns:a16="http://schemas.microsoft.com/office/drawing/2014/main" id="{719D7D61-65FB-B41B-4CD7-728798C0E46E}"/>
              </a:ext>
            </a:extLst>
          </p:cNvPr>
          <p:cNvCxnSpPr>
            <a:cxnSpLocks/>
          </p:cNvCxnSpPr>
          <p:nvPr/>
        </p:nvCxnSpPr>
        <p:spPr>
          <a:xfrm flipH="1">
            <a:off x="6934200" y="3298369"/>
            <a:ext cx="90005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2125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create an email address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64</a:t>
            </a:fld>
            <a:endParaRPr lang="en-US" dirty="0"/>
          </a:p>
        </p:txBody>
      </p:sp>
      <p:pic>
        <p:nvPicPr>
          <p:cNvPr id="17" name="Picture 16">
            <a:extLst>
              <a:ext uri="{FF2B5EF4-FFF2-40B4-BE49-F238E27FC236}">
                <a16:creationId xmlns:a16="http://schemas.microsoft.com/office/drawing/2014/main" id="{BDDBA348-3B1B-B1F5-EE83-696378C675F4}"/>
              </a:ext>
            </a:extLst>
          </p:cNvPr>
          <p:cNvPicPr>
            <a:picLocks noChangeAspect="1"/>
          </p:cNvPicPr>
          <p:nvPr/>
        </p:nvPicPr>
        <p:blipFill rotWithShape="1">
          <a:blip r:embed="rId2"/>
          <a:srcRect l="23012" t="19546" r="23721" b="7358"/>
          <a:stretch/>
        </p:blipFill>
        <p:spPr>
          <a:xfrm>
            <a:off x="7467600" y="2032446"/>
            <a:ext cx="4237826" cy="3271195"/>
          </a:xfrm>
          <a:prstGeom prst="rect">
            <a:avLst/>
          </a:prstGeom>
        </p:spPr>
      </p:pic>
      <p:sp>
        <p:nvSpPr>
          <p:cNvPr id="20" name="TextBox 19">
            <a:extLst>
              <a:ext uri="{FF2B5EF4-FFF2-40B4-BE49-F238E27FC236}">
                <a16:creationId xmlns:a16="http://schemas.microsoft.com/office/drawing/2014/main" id="{8FCACFF5-D09C-27B1-6574-005BD600E3FC}"/>
              </a:ext>
            </a:extLst>
          </p:cNvPr>
          <p:cNvSpPr txBox="1"/>
          <p:nvPr/>
        </p:nvSpPr>
        <p:spPr>
          <a:xfrm>
            <a:off x="7464136" y="2032445"/>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3" name="TextBox 2">
            <a:extLst>
              <a:ext uri="{FF2B5EF4-FFF2-40B4-BE49-F238E27FC236}">
                <a16:creationId xmlns:a16="http://schemas.microsoft.com/office/drawing/2014/main" id="{89ACC343-35E4-8548-8149-1874EF22B472}"/>
              </a:ext>
            </a:extLst>
          </p:cNvPr>
          <p:cNvSpPr txBox="1"/>
          <p:nvPr/>
        </p:nvSpPr>
        <p:spPr>
          <a:xfrm>
            <a:off x="486574" y="1929105"/>
            <a:ext cx="6390757" cy="3477875"/>
          </a:xfrm>
          <a:prstGeom prst="rect">
            <a:avLst/>
          </a:prstGeom>
          <a:noFill/>
        </p:spPr>
        <p:txBody>
          <a:bodyPr wrap="square" rtlCol="0">
            <a:spAutoFit/>
          </a:bodyPr>
          <a:lstStyle/>
          <a:p>
            <a:pPr algn="just"/>
            <a:r>
              <a:rPr lang="en-US" sz="2000" dirty="0">
                <a:latin typeface="Arial Narrow" panose="020B0606020202030204" pitchFamily="34" charset="0"/>
              </a:rPr>
              <a:t>Finally, in step number 3, you must write your First Name, Last Name and the user name you would like to have, for example: AnneJones_67@gmail.com</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Please note that when creating an email is recommended to use letters, numbers and periods.</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In addition to an email you should also, please, think of a password with which you will access your email. In the case of passwords it is very important to use high security passwords. Here are some suggestions: </a:t>
            </a:r>
            <a:r>
              <a:rPr lang="en-US" sz="2000" dirty="0">
                <a:latin typeface="Arial Narrow" panose="020B0606020202030204" pitchFamily="34" charset="0"/>
                <a:hlinkClick r:id="rId3"/>
              </a:rPr>
              <a:t>https://goo.su/5NvYzT</a:t>
            </a:r>
            <a:r>
              <a:rPr lang="en-US" sz="2000" dirty="0">
                <a:latin typeface="Arial Narrow" panose="020B0606020202030204" pitchFamily="34" charset="0"/>
              </a:rPr>
              <a:t> </a:t>
            </a:r>
            <a:endParaRPr lang="en-CY" sz="2000" dirty="0">
              <a:latin typeface="Arial Narrow" panose="020B0606020202030204" pitchFamily="34" charset="0"/>
            </a:endParaRPr>
          </a:p>
        </p:txBody>
      </p:sp>
      <p:cxnSp>
        <p:nvCxnSpPr>
          <p:cNvPr id="6" name="Straight Arrow Connector 5">
            <a:extLst>
              <a:ext uri="{FF2B5EF4-FFF2-40B4-BE49-F238E27FC236}">
                <a16:creationId xmlns:a16="http://schemas.microsoft.com/office/drawing/2014/main" id="{5DB0235C-F048-8EBD-1E88-3C46BC4D74B3}"/>
              </a:ext>
            </a:extLst>
          </p:cNvPr>
          <p:cNvCxnSpPr/>
          <p:nvPr/>
        </p:nvCxnSpPr>
        <p:spPr>
          <a:xfrm>
            <a:off x="6877331" y="3614057"/>
            <a:ext cx="58680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5989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create an email address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65</a:t>
            </a:fld>
            <a:endParaRPr lang="en-US" dirty="0"/>
          </a:p>
        </p:txBody>
      </p:sp>
      <p:pic>
        <p:nvPicPr>
          <p:cNvPr id="12" name="Picture 11">
            <a:extLst>
              <a:ext uri="{FF2B5EF4-FFF2-40B4-BE49-F238E27FC236}">
                <a16:creationId xmlns:a16="http://schemas.microsoft.com/office/drawing/2014/main" id="{24EF5F30-154E-8DF7-EECC-A35CF69E90BB}"/>
              </a:ext>
            </a:extLst>
          </p:cNvPr>
          <p:cNvPicPr>
            <a:picLocks noChangeAspect="1"/>
          </p:cNvPicPr>
          <p:nvPr/>
        </p:nvPicPr>
        <p:blipFill rotWithShape="1">
          <a:blip r:embed="rId2"/>
          <a:srcRect l="32898" t="22878" r="32159" b="13182"/>
          <a:stretch/>
        </p:blipFill>
        <p:spPr>
          <a:xfrm>
            <a:off x="486574" y="1724841"/>
            <a:ext cx="3311398" cy="3408317"/>
          </a:xfrm>
          <a:prstGeom prst="rect">
            <a:avLst/>
          </a:prstGeom>
        </p:spPr>
      </p:pic>
      <p:sp>
        <p:nvSpPr>
          <p:cNvPr id="13" name="Oval 12">
            <a:extLst>
              <a:ext uri="{FF2B5EF4-FFF2-40B4-BE49-F238E27FC236}">
                <a16:creationId xmlns:a16="http://schemas.microsoft.com/office/drawing/2014/main" id="{52EA6600-8436-D65B-5DB0-86D5D1AE2BCE}"/>
              </a:ext>
            </a:extLst>
          </p:cNvPr>
          <p:cNvSpPr/>
          <p:nvPr/>
        </p:nvSpPr>
        <p:spPr>
          <a:xfrm>
            <a:off x="721133" y="4051609"/>
            <a:ext cx="1076497" cy="3645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5" name="Picture 14">
            <a:extLst>
              <a:ext uri="{FF2B5EF4-FFF2-40B4-BE49-F238E27FC236}">
                <a16:creationId xmlns:a16="http://schemas.microsoft.com/office/drawing/2014/main" id="{1633ED16-1458-E339-8A0C-4EB8E0DE7143}"/>
              </a:ext>
            </a:extLst>
          </p:cNvPr>
          <p:cNvPicPr>
            <a:picLocks noChangeAspect="1"/>
          </p:cNvPicPr>
          <p:nvPr/>
        </p:nvPicPr>
        <p:blipFill rotWithShape="1">
          <a:blip r:embed="rId3"/>
          <a:srcRect l="33239" t="23396" r="34716" b="21969"/>
          <a:stretch/>
        </p:blipFill>
        <p:spPr>
          <a:xfrm>
            <a:off x="3910148" y="1895324"/>
            <a:ext cx="3553988" cy="3408317"/>
          </a:xfrm>
          <a:prstGeom prst="rect">
            <a:avLst/>
          </a:prstGeom>
        </p:spPr>
      </p:pic>
      <p:pic>
        <p:nvPicPr>
          <p:cNvPr id="17" name="Picture 16">
            <a:extLst>
              <a:ext uri="{FF2B5EF4-FFF2-40B4-BE49-F238E27FC236}">
                <a16:creationId xmlns:a16="http://schemas.microsoft.com/office/drawing/2014/main" id="{BDDBA348-3B1B-B1F5-EE83-696378C675F4}"/>
              </a:ext>
            </a:extLst>
          </p:cNvPr>
          <p:cNvPicPr>
            <a:picLocks noChangeAspect="1"/>
          </p:cNvPicPr>
          <p:nvPr/>
        </p:nvPicPr>
        <p:blipFill rotWithShape="1">
          <a:blip r:embed="rId4"/>
          <a:srcRect l="23012" t="19546" r="23721" b="7358"/>
          <a:stretch/>
        </p:blipFill>
        <p:spPr>
          <a:xfrm>
            <a:off x="7467600" y="2032446"/>
            <a:ext cx="4237826" cy="3271195"/>
          </a:xfrm>
          <a:prstGeom prst="rect">
            <a:avLst/>
          </a:prstGeom>
        </p:spPr>
      </p:pic>
      <p:sp>
        <p:nvSpPr>
          <p:cNvPr id="18" name="TextBox 17">
            <a:extLst>
              <a:ext uri="{FF2B5EF4-FFF2-40B4-BE49-F238E27FC236}">
                <a16:creationId xmlns:a16="http://schemas.microsoft.com/office/drawing/2014/main" id="{87D3D44A-CA1B-E92E-346A-67D6FFCCE920}"/>
              </a:ext>
            </a:extLst>
          </p:cNvPr>
          <p:cNvSpPr txBox="1"/>
          <p:nvPr/>
        </p:nvSpPr>
        <p:spPr>
          <a:xfrm>
            <a:off x="1858221" y="4079984"/>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9" name="TextBox 18">
            <a:extLst>
              <a:ext uri="{FF2B5EF4-FFF2-40B4-BE49-F238E27FC236}">
                <a16:creationId xmlns:a16="http://schemas.microsoft.com/office/drawing/2014/main" id="{EB472C27-44CC-BF65-B59A-C2BA61DD957F}"/>
              </a:ext>
            </a:extLst>
          </p:cNvPr>
          <p:cNvSpPr txBox="1"/>
          <p:nvPr/>
        </p:nvSpPr>
        <p:spPr>
          <a:xfrm>
            <a:off x="4239491" y="2032446"/>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0" name="TextBox 19">
            <a:extLst>
              <a:ext uri="{FF2B5EF4-FFF2-40B4-BE49-F238E27FC236}">
                <a16:creationId xmlns:a16="http://schemas.microsoft.com/office/drawing/2014/main" id="{8FCACFF5-D09C-27B1-6574-005BD600E3FC}"/>
              </a:ext>
            </a:extLst>
          </p:cNvPr>
          <p:cNvSpPr txBox="1"/>
          <p:nvPr/>
        </p:nvSpPr>
        <p:spPr>
          <a:xfrm>
            <a:off x="7464136" y="2032445"/>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cxnSp>
        <p:nvCxnSpPr>
          <p:cNvPr id="22" name="Straight Arrow Connector 21">
            <a:extLst>
              <a:ext uri="{FF2B5EF4-FFF2-40B4-BE49-F238E27FC236}">
                <a16:creationId xmlns:a16="http://schemas.microsoft.com/office/drawing/2014/main" id="{9394B2C8-33C9-DD7D-512E-11D2F2CE3E83}"/>
              </a:ext>
            </a:extLst>
          </p:cNvPr>
          <p:cNvCxnSpPr/>
          <p:nvPr/>
        </p:nvCxnSpPr>
        <p:spPr>
          <a:xfrm flipH="1">
            <a:off x="5740400" y="3200400"/>
            <a:ext cx="355600" cy="6197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37286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login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66</a:t>
            </a:fld>
            <a:endParaRPr lang="en-US" dirty="0"/>
          </a:p>
        </p:txBody>
      </p:sp>
      <p:pic>
        <p:nvPicPr>
          <p:cNvPr id="5" name="Picture 4">
            <a:extLst>
              <a:ext uri="{FF2B5EF4-FFF2-40B4-BE49-F238E27FC236}">
                <a16:creationId xmlns:a16="http://schemas.microsoft.com/office/drawing/2014/main" id="{753ED40A-BF40-B0FC-3639-79D30BADA059}"/>
              </a:ext>
            </a:extLst>
          </p:cNvPr>
          <p:cNvPicPr>
            <a:picLocks noChangeAspect="1"/>
          </p:cNvPicPr>
          <p:nvPr/>
        </p:nvPicPr>
        <p:blipFill rotWithShape="1">
          <a:blip r:embed="rId2"/>
          <a:srcRect l="31364" t="21362" r="30710" b="12121"/>
          <a:stretch/>
        </p:blipFill>
        <p:spPr>
          <a:xfrm>
            <a:off x="838200" y="1148146"/>
            <a:ext cx="4623955" cy="4561707"/>
          </a:xfrm>
          <a:prstGeom prst="rect">
            <a:avLst/>
          </a:prstGeom>
        </p:spPr>
      </p:pic>
      <p:cxnSp>
        <p:nvCxnSpPr>
          <p:cNvPr id="7" name="Straight Arrow Connector 6">
            <a:extLst>
              <a:ext uri="{FF2B5EF4-FFF2-40B4-BE49-F238E27FC236}">
                <a16:creationId xmlns:a16="http://schemas.microsoft.com/office/drawing/2014/main" id="{D6146BD7-E3C3-D82E-69FE-00B3486A883E}"/>
              </a:ext>
            </a:extLst>
          </p:cNvPr>
          <p:cNvCxnSpPr>
            <a:cxnSpLocks/>
          </p:cNvCxnSpPr>
          <p:nvPr/>
        </p:nvCxnSpPr>
        <p:spPr>
          <a:xfrm flipH="1">
            <a:off x="3712095" y="2463991"/>
            <a:ext cx="735215" cy="4359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018BE8B-F84C-08AF-73F2-8E4AE41BCDFD}"/>
              </a:ext>
            </a:extLst>
          </p:cNvPr>
          <p:cNvSpPr txBox="1"/>
          <p:nvPr/>
        </p:nvSpPr>
        <p:spPr>
          <a:xfrm>
            <a:off x="4447310" y="2165932"/>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0" name="Oval 9">
            <a:extLst>
              <a:ext uri="{FF2B5EF4-FFF2-40B4-BE49-F238E27FC236}">
                <a16:creationId xmlns:a16="http://schemas.microsoft.com/office/drawing/2014/main" id="{17666A21-8A42-B218-2D29-4CFCC3839143}"/>
              </a:ext>
            </a:extLst>
          </p:cNvPr>
          <p:cNvSpPr/>
          <p:nvPr/>
        </p:nvSpPr>
        <p:spPr>
          <a:xfrm>
            <a:off x="3668222" y="4151011"/>
            <a:ext cx="1209040" cy="68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1" name="TextBox 10">
            <a:extLst>
              <a:ext uri="{FF2B5EF4-FFF2-40B4-BE49-F238E27FC236}">
                <a16:creationId xmlns:a16="http://schemas.microsoft.com/office/drawing/2014/main" id="{5EDD472F-430D-16F5-02C9-E4595CDCED76}"/>
              </a:ext>
            </a:extLst>
          </p:cNvPr>
          <p:cNvSpPr txBox="1"/>
          <p:nvPr/>
        </p:nvSpPr>
        <p:spPr>
          <a:xfrm>
            <a:off x="4731362" y="3947845"/>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3" name="TextBox 2">
            <a:extLst>
              <a:ext uri="{FF2B5EF4-FFF2-40B4-BE49-F238E27FC236}">
                <a16:creationId xmlns:a16="http://schemas.microsoft.com/office/drawing/2014/main" id="{340291CD-A2FA-9D4A-F51A-405F6490E280}"/>
              </a:ext>
            </a:extLst>
          </p:cNvPr>
          <p:cNvSpPr txBox="1"/>
          <p:nvPr/>
        </p:nvSpPr>
        <p:spPr>
          <a:xfrm>
            <a:off x="6251438" y="2153031"/>
            <a:ext cx="4746171" cy="2862322"/>
          </a:xfrm>
          <a:prstGeom prst="rect">
            <a:avLst/>
          </a:prstGeom>
          <a:noFill/>
        </p:spPr>
        <p:txBody>
          <a:bodyPr wrap="square" rtlCol="0">
            <a:spAutoFit/>
          </a:bodyPr>
          <a:lstStyle/>
          <a:p>
            <a:pPr algn="just"/>
            <a:r>
              <a:rPr lang="en-US" sz="2000" dirty="0">
                <a:latin typeface="Arial Narrow" panose="020B0606020202030204" pitchFamily="34" charset="0"/>
              </a:rPr>
              <a:t>Once you have created your own email address and password, it is time to access your Gmail account. To do this you will need to search in the search engine of your computer and/or mobile phone once again for the following: Gmail.com </a:t>
            </a:r>
          </a:p>
          <a:p>
            <a:pPr algn="just"/>
            <a:endParaRPr lang="en-US" sz="2000" dirty="0">
              <a:latin typeface="Arial Narrow" panose="020B0606020202030204" pitchFamily="34" charset="0"/>
            </a:endParaRPr>
          </a:p>
          <a:p>
            <a:pPr algn="just"/>
            <a:r>
              <a:rPr lang="en-US" sz="2000" dirty="0">
                <a:latin typeface="Arial Narrow" panose="020B0606020202030204" pitchFamily="34" charset="0"/>
              </a:rPr>
              <a:t>This is when you will have to insert the email address you have created, please. After this you will select </a:t>
            </a:r>
            <a:r>
              <a:rPr lang="en-US" sz="2000" i="1" dirty="0">
                <a:latin typeface="Arial Narrow" panose="020B0606020202030204" pitchFamily="34" charset="0"/>
              </a:rPr>
              <a:t>Next</a:t>
            </a:r>
            <a:r>
              <a:rPr lang="en-US" sz="2000" dirty="0">
                <a:latin typeface="Arial Narrow" panose="020B0606020202030204" pitchFamily="34" charset="0"/>
              </a:rPr>
              <a:t> at the bottom left of the screen.</a:t>
            </a:r>
            <a:endParaRPr lang="en-CY" sz="20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2101874A-F0B1-5C95-C761-EB5268EE7396}"/>
              </a:ext>
            </a:extLst>
          </p:cNvPr>
          <p:cNvCxnSpPr/>
          <p:nvPr/>
        </p:nvCxnSpPr>
        <p:spPr>
          <a:xfrm flipH="1">
            <a:off x="5015414" y="3331029"/>
            <a:ext cx="98261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61779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login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67</a:t>
            </a:fld>
            <a:endParaRPr lang="en-US" dirty="0"/>
          </a:p>
        </p:txBody>
      </p:sp>
      <p:pic>
        <p:nvPicPr>
          <p:cNvPr id="16" name="Picture 15">
            <a:extLst>
              <a:ext uri="{FF2B5EF4-FFF2-40B4-BE49-F238E27FC236}">
                <a16:creationId xmlns:a16="http://schemas.microsoft.com/office/drawing/2014/main" id="{DF18A342-AD6F-8EA4-4808-774740488FD2}"/>
              </a:ext>
            </a:extLst>
          </p:cNvPr>
          <p:cNvPicPr>
            <a:picLocks noChangeAspect="1"/>
          </p:cNvPicPr>
          <p:nvPr/>
        </p:nvPicPr>
        <p:blipFill rotWithShape="1">
          <a:blip r:embed="rId2"/>
          <a:srcRect l="31534" t="21362" r="30539" b="12121"/>
          <a:stretch/>
        </p:blipFill>
        <p:spPr>
          <a:xfrm>
            <a:off x="6197370" y="1306583"/>
            <a:ext cx="4623955" cy="4561707"/>
          </a:xfrm>
          <a:prstGeom prst="rect">
            <a:avLst/>
          </a:prstGeom>
        </p:spPr>
      </p:pic>
      <p:cxnSp>
        <p:nvCxnSpPr>
          <p:cNvPr id="22" name="Straight Arrow Connector 21">
            <a:extLst>
              <a:ext uri="{FF2B5EF4-FFF2-40B4-BE49-F238E27FC236}">
                <a16:creationId xmlns:a16="http://schemas.microsoft.com/office/drawing/2014/main" id="{80EC62E8-2E66-96A0-DE60-B5BF9708566C}"/>
              </a:ext>
            </a:extLst>
          </p:cNvPr>
          <p:cNvCxnSpPr>
            <a:cxnSpLocks/>
          </p:cNvCxnSpPr>
          <p:nvPr/>
        </p:nvCxnSpPr>
        <p:spPr>
          <a:xfrm flipH="1">
            <a:off x="9072880" y="2899947"/>
            <a:ext cx="528320" cy="5290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347B97-F68B-39EF-18B4-9EF55ECF2F08}"/>
              </a:ext>
            </a:extLst>
          </p:cNvPr>
          <p:cNvSpPr txBox="1"/>
          <p:nvPr/>
        </p:nvSpPr>
        <p:spPr>
          <a:xfrm>
            <a:off x="9601200" y="2661826"/>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26" name="Oval 25">
            <a:extLst>
              <a:ext uri="{FF2B5EF4-FFF2-40B4-BE49-F238E27FC236}">
                <a16:creationId xmlns:a16="http://schemas.microsoft.com/office/drawing/2014/main" id="{09622BB1-FDB7-5883-B692-2EE454AD1A6E}"/>
              </a:ext>
            </a:extLst>
          </p:cNvPr>
          <p:cNvSpPr/>
          <p:nvPr/>
        </p:nvSpPr>
        <p:spPr>
          <a:xfrm>
            <a:off x="8996680" y="4110269"/>
            <a:ext cx="1209040" cy="68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7" name="TextBox 26">
            <a:extLst>
              <a:ext uri="{FF2B5EF4-FFF2-40B4-BE49-F238E27FC236}">
                <a16:creationId xmlns:a16="http://schemas.microsoft.com/office/drawing/2014/main" id="{35000E52-1F78-257A-8A44-71B4AEE52877}"/>
              </a:ext>
            </a:extLst>
          </p:cNvPr>
          <p:cNvSpPr txBox="1"/>
          <p:nvPr/>
        </p:nvSpPr>
        <p:spPr>
          <a:xfrm>
            <a:off x="10087444" y="3956380"/>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
        <p:nvSpPr>
          <p:cNvPr id="3" name="TextBox 2">
            <a:extLst>
              <a:ext uri="{FF2B5EF4-FFF2-40B4-BE49-F238E27FC236}">
                <a16:creationId xmlns:a16="http://schemas.microsoft.com/office/drawing/2014/main" id="{C6431449-812F-793D-7F5C-39FFC4BCE936}"/>
              </a:ext>
            </a:extLst>
          </p:cNvPr>
          <p:cNvSpPr txBox="1"/>
          <p:nvPr/>
        </p:nvSpPr>
        <p:spPr>
          <a:xfrm>
            <a:off x="1185536" y="2617940"/>
            <a:ext cx="4248926" cy="1631216"/>
          </a:xfrm>
          <a:prstGeom prst="rect">
            <a:avLst/>
          </a:prstGeom>
          <a:noFill/>
        </p:spPr>
        <p:txBody>
          <a:bodyPr wrap="square" rtlCol="0">
            <a:spAutoFit/>
          </a:bodyPr>
          <a:lstStyle/>
          <a:p>
            <a:pPr algn="just"/>
            <a:r>
              <a:rPr lang="en-US" sz="2000" dirty="0">
                <a:latin typeface="Arial Narrow" panose="020B0606020202030204" pitchFamily="34" charset="0"/>
              </a:rPr>
              <a:t>In this second screen, as you have just done in the previous step with the email, you must enter the password that you have considered secure enough and then, select again the button that says: </a:t>
            </a:r>
            <a:r>
              <a:rPr lang="en-US" sz="2000" i="1" dirty="0">
                <a:latin typeface="Arial Narrow" panose="020B0606020202030204" pitchFamily="34" charset="0"/>
              </a:rPr>
              <a:t>Next</a:t>
            </a:r>
            <a:r>
              <a:rPr lang="en-US" sz="2000" dirty="0">
                <a:latin typeface="Arial Narrow" panose="020B0606020202030204" pitchFamily="34" charset="0"/>
              </a:rPr>
              <a:t>, please.</a:t>
            </a:r>
            <a:endParaRPr lang="en-CY" sz="2000" dirty="0">
              <a:latin typeface="Arial Narrow" panose="020B0606020202030204" pitchFamily="34" charset="0"/>
            </a:endParaRPr>
          </a:p>
        </p:txBody>
      </p:sp>
      <p:cxnSp>
        <p:nvCxnSpPr>
          <p:cNvPr id="8" name="Straight Arrow Connector 7">
            <a:extLst>
              <a:ext uri="{FF2B5EF4-FFF2-40B4-BE49-F238E27FC236}">
                <a16:creationId xmlns:a16="http://schemas.microsoft.com/office/drawing/2014/main" id="{EEDE51F9-2C6D-3F3B-4905-79E2C52CCDC1}"/>
              </a:ext>
            </a:extLst>
          </p:cNvPr>
          <p:cNvCxnSpPr/>
          <p:nvPr/>
        </p:nvCxnSpPr>
        <p:spPr>
          <a:xfrm>
            <a:off x="5664895" y="3587436"/>
            <a:ext cx="9431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9771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login </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68</a:t>
            </a:fld>
            <a:endParaRPr lang="en-US" dirty="0"/>
          </a:p>
        </p:txBody>
      </p:sp>
      <p:pic>
        <p:nvPicPr>
          <p:cNvPr id="5" name="Picture 4">
            <a:extLst>
              <a:ext uri="{FF2B5EF4-FFF2-40B4-BE49-F238E27FC236}">
                <a16:creationId xmlns:a16="http://schemas.microsoft.com/office/drawing/2014/main" id="{753ED40A-BF40-B0FC-3639-79D30BADA059}"/>
              </a:ext>
            </a:extLst>
          </p:cNvPr>
          <p:cNvPicPr>
            <a:picLocks noChangeAspect="1"/>
          </p:cNvPicPr>
          <p:nvPr/>
        </p:nvPicPr>
        <p:blipFill rotWithShape="1">
          <a:blip r:embed="rId2"/>
          <a:srcRect l="31364" t="21362" r="30710" b="12121"/>
          <a:stretch/>
        </p:blipFill>
        <p:spPr>
          <a:xfrm>
            <a:off x="838200" y="1148146"/>
            <a:ext cx="4623955" cy="4561707"/>
          </a:xfrm>
          <a:prstGeom prst="rect">
            <a:avLst/>
          </a:prstGeom>
        </p:spPr>
      </p:pic>
      <p:cxnSp>
        <p:nvCxnSpPr>
          <p:cNvPr id="7" name="Straight Arrow Connector 6">
            <a:extLst>
              <a:ext uri="{FF2B5EF4-FFF2-40B4-BE49-F238E27FC236}">
                <a16:creationId xmlns:a16="http://schemas.microsoft.com/office/drawing/2014/main" id="{D6146BD7-E3C3-D82E-69FE-00B3486A883E}"/>
              </a:ext>
            </a:extLst>
          </p:cNvPr>
          <p:cNvCxnSpPr>
            <a:cxnSpLocks/>
          </p:cNvCxnSpPr>
          <p:nvPr/>
        </p:nvCxnSpPr>
        <p:spPr>
          <a:xfrm flipH="1">
            <a:off x="3712095" y="2463991"/>
            <a:ext cx="735215" cy="43595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018BE8B-F84C-08AF-73F2-8E4AE41BCDFD}"/>
              </a:ext>
            </a:extLst>
          </p:cNvPr>
          <p:cNvSpPr txBox="1"/>
          <p:nvPr/>
        </p:nvSpPr>
        <p:spPr>
          <a:xfrm>
            <a:off x="4447310" y="2165932"/>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0" name="Oval 9">
            <a:extLst>
              <a:ext uri="{FF2B5EF4-FFF2-40B4-BE49-F238E27FC236}">
                <a16:creationId xmlns:a16="http://schemas.microsoft.com/office/drawing/2014/main" id="{17666A21-8A42-B218-2D29-4CFCC3839143}"/>
              </a:ext>
            </a:extLst>
          </p:cNvPr>
          <p:cNvSpPr/>
          <p:nvPr/>
        </p:nvSpPr>
        <p:spPr>
          <a:xfrm>
            <a:off x="3668222" y="4151011"/>
            <a:ext cx="1209040" cy="68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1" name="TextBox 10">
            <a:extLst>
              <a:ext uri="{FF2B5EF4-FFF2-40B4-BE49-F238E27FC236}">
                <a16:creationId xmlns:a16="http://schemas.microsoft.com/office/drawing/2014/main" id="{5EDD472F-430D-16F5-02C9-E4595CDCED76}"/>
              </a:ext>
            </a:extLst>
          </p:cNvPr>
          <p:cNvSpPr txBox="1"/>
          <p:nvPr/>
        </p:nvSpPr>
        <p:spPr>
          <a:xfrm>
            <a:off x="4731362" y="3947845"/>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pic>
        <p:nvPicPr>
          <p:cNvPr id="16" name="Picture 15">
            <a:extLst>
              <a:ext uri="{FF2B5EF4-FFF2-40B4-BE49-F238E27FC236}">
                <a16:creationId xmlns:a16="http://schemas.microsoft.com/office/drawing/2014/main" id="{DF18A342-AD6F-8EA4-4808-774740488FD2}"/>
              </a:ext>
            </a:extLst>
          </p:cNvPr>
          <p:cNvPicPr>
            <a:picLocks noChangeAspect="1"/>
          </p:cNvPicPr>
          <p:nvPr/>
        </p:nvPicPr>
        <p:blipFill rotWithShape="1">
          <a:blip r:embed="rId3"/>
          <a:srcRect l="31534" t="21362" r="30539" b="12121"/>
          <a:stretch/>
        </p:blipFill>
        <p:spPr>
          <a:xfrm>
            <a:off x="6197370" y="1306583"/>
            <a:ext cx="4623955" cy="4561707"/>
          </a:xfrm>
          <a:prstGeom prst="rect">
            <a:avLst/>
          </a:prstGeom>
        </p:spPr>
      </p:pic>
      <p:cxnSp>
        <p:nvCxnSpPr>
          <p:cNvPr id="22" name="Straight Arrow Connector 21">
            <a:extLst>
              <a:ext uri="{FF2B5EF4-FFF2-40B4-BE49-F238E27FC236}">
                <a16:creationId xmlns:a16="http://schemas.microsoft.com/office/drawing/2014/main" id="{80EC62E8-2E66-96A0-DE60-B5BF9708566C}"/>
              </a:ext>
            </a:extLst>
          </p:cNvPr>
          <p:cNvCxnSpPr>
            <a:cxnSpLocks/>
          </p:cNvCxnSpPr>
          <p:nvPr/>
        </p:nvCxnSpPr>
        <p:spPr>
          <a:xfrm flipH="1">
            <a:off x="9072880" y="2899947"/>
            <a:ext cx="528320" cy="5290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57347B97-F68B-39EF-18B4-9EF55ECF2F08}"/>
              </a:ext>
            </a:extLst>
          </p:cNvPr>
          <p:cNvSpPr txBox="1"/>
          <p:nvPr/>
        </p:nvSpPr>
        <p:spPr>
          <a:xfrm>
            <a:off x="9601200" y="2661826"/>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26" name="Oval 25">
            <a:extLst>
              <a:ext uri="{FF2B5EF4-FFF2-40B4-BE49-F238E27FC236}">
                <a16:creationId xmlns:a16="http://schemas.microsoft.com/office/drawing/2014/main" id="{09622BB1-FDB7-5883-B692-2EE454AD1A6E}"/>
              </a:ext>
            </a:extLst>
          </p:cNvPr>
          <p:cNvSpPr/>
          <p:nvPr/>
        </p:nvSpPr>
        <p:spPr>
          <a:xfrm>
            <a:off x="8996680" y="4110269"/>
            <a:ext cx="1209040" cy="6851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7" name="TextBox 26">
            <a:extLst>
              <a:ext uri="{FF2B5EF4-FFF2-40B4-BE49-F238E27FC236}">
                <a16:creationId xmlns:a16="http://schemas.microsoft.com/office/drawing/2014/main" id="{35000E52-1F78-257A-8A44-71B4AEE52877}"/>
              </a:ext>
            </a:extLst>
          </p:cNvPr>
          <p:cNvSpPr txBox="1"/>
          <p:nvPr/>
        </p:nvSpPr>
        <p:spPr>
          <a:xfrm>
            <a:off x="10087444" y="3956380"/>
            <a:ext cx="284052" cy="307777"/>
          </a:xfrm>
          <a:prstGeom prst="rect">
            <a:avLst/>
          </a:prstGeom>
          <a:noFill/>
        </p:spPr>
        <p:txBody>
          <a:bodyPr wrap="none" rtlCol="0">
            <a:spAutoFit/>
          </a:bodyPr>
          <a:lstStyle/>
          <a:p>
            <a:r>
              <a:rPr lang="es-ES" dirty="0">
                <a:solidFill>
                  <a:srgbClr val="FF0000"/>
                </a:solidFill>
              </a:rPr>
              <a:t>4</a:t>
            </a:r>
            <a:endParaRPr lang="en-CY" dirty="0">
              <a:solidFill>
                <a:srgbClr val="FF0000"/>
              </a:solidFill>
            </a:endParaRPr>
          </a:p>
        </p:txBody>
      </p:sp>
    </p:spTree>
    <p:extLst>
      <p:ext uri="{BB962C8B-B14F-4D97-AF65-F5344CB8AC3E}">
        <p14:creationId xmlns:p14="http://schemas.microsoft.com/office/powerpoint/2010/main" val="1851377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03;p2">
            <a:extLst>
              <a:ext uri="{FF2B5EF4-FFF2-40B4-BE49-F238E27FC236}">
                <a16:creationId xmlns:a16="http://schemas.microsoft.com/office/drawing/2014/main" id="{F7E5F626-6C33-8210-B9F9-715112B587D4}"/>
              </a:ext>
            </a:extLst>
          </p:cNvPr>
          <p:cNvSpPr/>
          <p:nvPr/>
        </p:nvSpPr>
        <p:spPr>
          <a:xfrm>
            <a:off x="0" y="689113"/>
            <a:ext cx="3634740" cy="736531"/>
          </a:xfrm>
          <a:prstGeom prst="homePlate">
            <a:avLst>
              <a:gd name="adj" fmla="val 50000"/>
            </a:avLst>
          </a:prstGeom>
          <a:solidFill>
            <a:srgbClr val="3A9BDC"/>
          </a:solidFill>
          <a:ln w="12700" cap="flat" cmpd="sng">
            <a:solidFill>
              <a:srgbClr val="3A9BD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a:t>
            </a:fld>
            <a:endParaRPr lang="en-US" dirty="0"/>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7" y="795788"/>
            <a:ext cx="33171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Learning Outcomes</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2" name="TextBox 1">
            <a:extLst>
              <a:ext uri="{FF2B5EF4-FFF2-40B4-BE49-F238E27FC236}">
                <a16:creationId xmlns:a16="http://schemas.microsoft.com/office/drawing/2014/main" id="{F7D47F09-CAA0-8C7E-9D29-491BECC6945B}"/>
              </a:ext>
            </a:extLst>
          </p:cNvPr>
          <p:cNvSpPr txBox="1"/>
          <p:nvPr/>
        </p:nvSpPr>
        <p:spPr>
          <a:xfrm>
            <a:off x="913475" y="2890084"/>
            <a:ext cx="2667001" cy="707886"/>
          </a:xfrm>
          <a:prstGeom prst="rect">
            <a:avLst/>
          </a:prstGeom>
          <a:solidFill>
            <a:schemeClr val="bg1"/>
          </a:solidFill>
          <a:ln>
            <a:solidFill>
              <a:srgbClr val="3A9BDC"/>
            </a:solidFill>
          </a:ln>
        </p:spPr>
        <p:txBody>
          <a:bodyPr wrap="square" rtlCol="0">
            <a:spAutoFit/>
          </a:bodyPr>
          <a:lstStyle/>
          <a:p>
            <a:pPr algn="ctr"/>
            <a:r>
              <a:rPr lang="es-ES" sz="2000" dirty="0">
                <a:latin typeface="Arial Narrow" panose="020B0606020202030204" pitchFamily="34" charset="0"/>
              </a:rPr>
              <a:t>COMMUNICATION &amp;</a:t>
            </a:r>
          </a:p>
          <a:p>
            <a:pPr algn="ctr"/>
            <a:r>
              <a:rPr lang="es-ES" sz="2000" dirty="0">
                <a:latin typeface="Arial Narrow" panose="020B0606020202030204" pitchFamily="34" charset="0"/>
              </a:rPr>
              <a:t>COLLABORATION </a:t>
            </a:r>
            <a:endParaRPr lang="en-CY" sz="2000" dirty="0">
              <a:latin typeface="Arial Narrow" panose="020B0606020202030204" pitchFamily="34" charset="0"/>
            </a:endParaRPr>
          </a:p>
        </p:txBody>
      </p:sp>
      <p:cxnSp>
        <p:nvCxnSpPr>
          <p:cNvPr id="5" name="Straight Arrow Connector 4">
            <a:extLst>
              <a:ext uri="{FF2B5EF4-FFF2-40B4-BE49-F238E27FC236}">
                <a16:creationId xmlns:a16="http://schemas.microsoft.com/office/drawing/2014/main" id="{D32F1DBD-8277-3275-CB9E-14F8E59BF720}"/>
              </a:ext>
            </a:extLst>
          </p:cNvPr>
          <p:cNvCxnSpPr>
            <a:stCxn id="2" idx="3"/>
          </p:cNvCxnSpPr>
          <p:nvPr/>
        </p:nvCxnSpPr>
        <p:spPr>
          <a:xfrm flipV="1">
            <a:off x="3580476" y="1943179"/>
            <a:ext cx="1412437" cy="13008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0737D29B-EAC0-EEF3-C1D5-4BEAC974B96C}"/>
              </a:ext>
            </a:extLst>
          </p:cNvPr>
          <p:cNvCxnSpPr>
            <a:stCxn id="2" idx="3"/>
          </p:cNvCxnSpPr>
          <p:nvPr/>
        </p:nvCxnSpPr>
        <p:spPr>
          <a:xfrm>
            <a:off x="3580476" y="3244027"/>
            <a:ext cx="141243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CF7F990C-23D2-BD78-CA2D-761AB5F2670E}"/>
              </a:ext>
            </a:extLst>
          </p:cNvPr>
          <p:cNvCxnSpPr>
            <a:stCxn id="2" idx="3"/>
          </p:cNvCxnSpPr>
          <p:nvPr/>
        </p:nvCxnSpPr>
        <p:spPr>
          <a:xfrm>
            <a:off x="3580476" y="3244027"/>
            <a:ext cx="1412437" cy="1193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A1F396C-D263-C022-1350-E930487C1D31}"/>
              </a:ext>
            </a:extLst>
          </p:cNvPr>
          <p:cNvSpPr txBox="1"/>
          <p:nvPr/>
        </p:nvSpPr>
        <p:spPr>
          <a:xfrm>
            <a:off x="5034524" y="1781986"/>
            <a:ext cx="4095994" cy="400110"/>
          </a:xfrm>
          <a:prstGeom prst="rect">
            <a:avLst/>
          </a:prstGeom>
          <a:noFill/>
          <a:ln>
            <a:solidFill>
              <a:srgbClr val="3A9BDC"/>
            </a:solidFill>
          </a:ln>
        </p:spPr>
        <p:txBody>
          <a:bodyPr wrap="none" rtlCol="0">
            <a:spAutoFit/>
          </a:bodyPr>
          <a:lstStyle/>
          <a:p>
            <a:pPr algn="ctr"/>
            <a:r>
              <a:rPr lang="es-ES" sz="2000" dirty="0">
                <a:latin typeface="Arial Narrow" panose="020B0606020202030204" pitchFamily="34" charset="0"/>
              </a:rPr>
              <a:t>Social Media and Online </a:t>
            </a:r>
            <a:r>
              <a:rPr lang="en-GB" sz="2000" dirty="0">
                <a:latin typeface="Arial Narrow" panose="020B0606020202030204" pitchFamily="34" charset="0"/>
              </a:rPr>
              <a:t>Communication</a:t>
            </a:r>
            <a:r>
              <a:rPr lang="es-ES" sz="2000" dirty="0">
                <a:latin typeface="Arial Narrow" panose="020B0606020202030204" pitchFamily="34" charset="0"/>
              </a:rPr>
              <a:t>  </a:t>
            </a:r>
            <a:endParaRPr lang="en-CY" sz="20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8C0FF8A3-5838-C4DD-F08A-6AC5918CB7BC}"/>
              </a:ext>
            </a:extLst>
          </p:cNvPr>
          <p:cNvCxnSpPr>
            <a:cxnSpLocks/>
          </p:cNvCxnSpPr>
          <p:nvPr/>
        </p:nvCxnSpPr>
        <p:spPr>
          <a:xfrm>
            <a:off x="9361713" y="834305"/>
            <a:ext cx="0" cy="2055779"/>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D342BC0-6EFD-FA36-FFAA-230C61A19911}"/>
              </a:ext>
            </a:extLst>
          </p:cNvPr>
          <p:cNvSpPr txBox="1"/>
          <p:nvPr/>
        </p:nvSpPr>
        <p:spPr>
          <a:xfrm>
            <a:off x="9554437" y="931572"/>
            <a:ext cx="1156086"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WhatsApp</a:t>
            </a:r>
            <a:endParaRPr lang="en-CY" dirty="0">
              <a:latin typeface="Arial Narrow" panose="020B0606020202030204" pitchFamily="34" charset="0"/>
            </a:endParaRPr>
          </a:p>
        </p:txBody>
      </p:sp>
      <p:sp>
        <p:nvSpPr>
          <p:cNvPr id="23" name="TextBox 22">
            <a:extLst>
              <a:ext uri="{FF2B5EF4-FFF2-40B4-BE49-F238E27FC236}">
                <a16:creationId xmlns:a16="http://schemas.microsoft.com/office/drawing/2014/main" id="{C6AEB211-B240-2062-BBCE-194F0E0EBB87}"/>
              </a:ext>
            </a:extLst>
          </p:cNvPr>
          <p:cNvSpPr txBox="1"/>
          <p:nvPr/>
        </p:nvSpPr>
        <p:spPr>
          <a:xfrm>
            <a:off x="9554437" y="1472669"/>
            <a:ext cx="1226618"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Messenger</a:t>
            </a:r>
            <a:endParaRPr lang="en-CY" sz="1800" dirty="0">
              <a:latin typeface="Arial Narrow" panose="020B0606020202030204" pitchFamily="34" charset="0"/>
            </a:endParaRPr>
          </a:p>
        </p:txBody>
      </p:sp>
      <p:sp>
        <p:nvSpPr>
          <p:cNvPr id="24" name="TextBox 23">
            <a:extLst>
              <a:ext uri="{FF2B5EF4-FFF2-40B4-BE49-F238E27FC236}">
                <a16:creationId xmlns:a16="http://schemas.microsoft.com/office/drawing/2014/main" id="{E28F043A-723B-E230-5E29-665937F573F7}"/>
              </a:ext>
            </a:extLst>
          </p:cNvPr>
          <p:cNvSpPr txBox="1"/>
          <p:nvPr/>
        </p:nvSpPr>
        <p:spPr>
          <a:xfrm>
            <a:off x="9554437" y="2013766"/>
            <a:ext cx="1109599"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Facebook</a:t>
            </a:r>
            <a:endParaRPr lang="en-CY" sz="1800" dirty="0">
              <a:latin typeface="Arial Narrow" panose="020B0606020202030204" pitchFamily="34" charset="0"/>
            </a:endParaRPr>
          </a:p>
        </p:txBody>
      </p:sp>
      <p:sp>
        <p:nvSpPr>
          <p:cNvPr id="25" name="TextBox 24">
            <a:extLst>
              <a:ext uri="{FF2B5EF4-FFF2-40B4-BE49-F238E27FC236}">
                <a16:creationId xmlns:a16="http://schemas.microsoft.com/office/drawing/2014/main" id="{CA759B6A-5244-3E46-7EF8-25DB3BFD1971}"/>
              </a:ext>
            </a:extLst>
          </p:cNvPr>
          <p:cNvSpPr txBox="1"/>
          <p:nvPr/>
        </p:nvSpPr>
        <p:spPr>
          <a:xfrm>
            <a:off x="9554437" y="2554863"/>
            <a:ext cx="979755"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LinkedIn</a:t>
            </a:r>
            <a:endParaRPr lang="en-CY" sz="2000" dirty="0">
              <a:latin typeface="Arial Narrow" panose="020B0606020202030204" pitchFamily="34" charset="0"/>
            </a:endParaRPr>
          </a:p>
        </p:txBody>
      </p:sp>
      <p:sp>
        <p:nvSpPr>
          <p:cNvPr id="27" name="TextBox 26">
            <a:extLst>
              <a:ext uri="{FF2B5EF4-FFF2-40B4-BE49-F238E27FC236}">
                <a16:creationId xmlns:a16="http://schemas.microsoft.com/office/drawing/2014/main" id="{ABF38EED-A847-8A51-3B37-7F9550924BD4}"/>
              </a:ext>
            </a:extLst>
          </p:cNvPr>
          <p:cNvSpPr txBox="1"/>
          <p:nvPr/>
        </p:nvSpPr>
        <p:spPr>
          <a:xfrm>
            <a:off x="5034524" y="3083463"/>
            <a:ext cx="782319" cy="400110"/>
          </a:xfrm>
          <a:prstGeom prst="rect">
            <a:avLst/>
          </a:prstGeom>
          <a:noFill/>
          <a:ln>
            <a:solidFill>
              <a:srgbClr val="3A9BDC"/>
            </a:solidFill>
          </a:ln>
        </p:spPr>
        <p:txBody>
          <a:bodyPr wrap="square" rtlCol="0">
            <a:spAutoFit/>
          </a:bodyPr>
          <a:lstStyle/>
          <a:p>
            <a:r>
              <a:rPr lang="es-ES" sz="2000" dirty="0">
                <a:latin typeface="Arial Narrow" panose="020B0606020202030204" pitchFamily="34" charset="0"/>
              </a:rPr>
              <a:t>E-mail</a:t>
            </a:r>
            <a:r>
              <a:rPr lang="es-ES" sz="1600" dirty="0"/>
              <a:t> </a:t>
            </a:r>
            <a:endParaRPr lang="en-CY" sz="1600" dirty="0"/>
          </a:p>
        </p:txBody>
      </p:sp>
      <p:sp>
        <p:nvSpPr>
          <p:cNvPr id="30" name="TextBox 29">
            <a:extLst>
              <a:ext uri="{FF2B5EF4-FFF2-40B4-BE49-F238E27FC236}">
                <a16:creationId xmlns:a16="http://schemas.microsoft.com/office/drawing/2014/main" id="{7D7D6C8A-E3C5-293F-EBDB-2CC0611E7458}"/>
              </a:ext>
            </a:extLst>
          </p:cNvPr>
          <p:cNvSpPr txBox="1"/>
          <p:nvPr/>
        </p:nvSpPr>
        <p:spPr>
          <a:xfrm>
            <a:off x="6546792" y="3083463"/>
            <a:ext cx="790601"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Gmail </a:t>
            </a:r>
            <a:endParaRPr lang="en-CY" sz="2000" dirty="0">
              <a:latin typeface="Arial Narrow" panose="020B0606020202030204" pitchFamily="34" charset="0"/>
            </a:endParaRPr>
          </a:p>
        </p:txBody>
      </p:sp>
      <p:sp>
        <p:nvSpPr>
          <p:cNvPr id="34" name="TextBox 33">
            <a:extLst>
              <a:ext uri="{FF2B5EF4-FFF2-40B4-BE49-F238E27FC236}">
                <a16:creationId xmlns:a16="http://schemas.microsoft.com/office/drawing/2014/main" id="{DA1FAD3C-CA64-F7CC-2182-3F3F6E193F2F}"/>
              </a:ext>
            </a:extLst>
          </p:cNvPr>
          <p:cNvSpPr txBox="1"/>
          <p:nvPr/>
        </p:nvSpPr>
        <p:spPr>
          <a:xfrm>
            <a:off x="5034524" y="4384940"/>
            <a:ext cx="1470274"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Google Drive </a:t>
            </a:r>
            <a:endParaRPr lang="en-CY" sz="2000" dirty="0">
              <a:latin typeface="Arial Narrow" panose="020B0606020202030204" pitchFamily="34" charset="0"/>
            </a:endParaRPr>
          </a:p>
        </p:txBody>
      </p:sp>
      <p:cxnSp>
        <p:nvCxnSpPr>
          <p:cNvPr id="41" name="Straight Connector 40">
            <a:extLst>
              <a:ext uri="{FF2B5EF4-FFF2-40B4-BE49-F238E27FC236}">
                <a16:creationId xmlns:a16="http://schemas.microsoft.com/office/drawing/2014/main" id="{1A544C4C-2109-DC86-3597-029FB50F8E70}"/>
              </a:ext>
            </a:extLst>
          </p:cNvPr>
          <p:cNvCxnSpPr>
            <a:cxnSpLocks/>
          </p:cNvCxnSpPr>
          <p:nvPr/>
        </p:nvCxnSpPr>
        <p:spPr>
          <a:xfrm>
            <a:off x="6738257" y="3970431"/>
            <a:ext cx="0" cy="2041456"/>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84D1F70D-DA99-9A50-0D9A-A84067C2F4CE}"/>
              </a:ext>
            </a:extLst>
          </p:cNvPr>
          <p:cNvSpPr txBox="1"/>
          <p:nvPr/>
        </p:nvSpPr>
        <p:spPr>
          <a:xfrm>
            <a:off x="7029988" y="3958736"/>
            <a:ext cx="1401346"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Google </a:t>
            </a:r>
            <a:r>
              <a:rPr lang="es-ES" sz="2000" dirty="0" err="1">
                <a:latin typeface="Arial Narrow" panose="020B0606020202030204" pitchFamily="34" charset="0"/>
              </a:rPr>
              <a:t>Docs</a:t>
            </a:r>
            <a:endParaRPr lang="en-CY" sz="2000" dirty="0">
              <a:latin typeface="Arial Narrow" panose="020B0606020202030204" pitchFamily="34" charset="0"/>
            </a:endParaRPr>
          </a:p>
        </p:txBody>
      </p:sp>
      <p:sp>
        <p:nvSpPr>
          <p:cNvPr id="45" name="TextBox 44">
            <a:extLst>
              <a:ext uri="{FF2B5EF4-FFF2-40B4-BE49-F238E27FC236}">
                <a16:creationId xmlns:a16="http://schemas.microsoft.com/office/drawing/2014/main" id="{35AAE474-D576-0405-D2CB-373D41BB5A9B}"/>
              </a:ext>
            </a:extLst>
          </p:cNvPr>
          <p:cNvSpPr txBox="1"/>
          <p:nvPr/>
        </p:nvSpPr>
        <p:spPr>
          <a:xfrm>
            <a:off x="7029988" y="5092318"/>
            <a:ext cx="1582560" cy="400110"/>
          </a:xfrm>
          <a:prstGeom prst="rect">
            <a:avLst/>
          </a:prstGeom>
          <a:noFill/>
          <a:ln>
            <a:solidFill>
              <a:srgbClr val="3A9BDC"/>
            </a:solidFill>
          </a:ln>
        </p:spPr>
        <p:txBody>
          <a:bodyPr wrap="square" rtlCol="0">
            <a:spAutoFit/>
          </a:bodyPr>
          <a:lstStyle/>
          <a:p>
            <a:r>
              <a:rPr lang="es-ES" sz="2000" dirty="0">
                <a:latin typeface="Arial Narrow" panose="020B0606020202030204" pitchFamily="34" charset="0"/>
              </a:rPr>
              <a:t>Google </a:t>
            </a:r>
            <a:r>
              <a:rPr lang="es-ES" sz="2000" dirty="0" err="1">
                <a:latin typeface="Arial Narrow" panose="020B0606020202030204" pitchFamily="34" charset="0"/>
              </a:rPr>
              <a:t>Slides</a:t>
            </a:r>
            <a:r>
              <a:rPr lang="es-ES" sz="2000" dirty="0">
                <a:latin typeface="Arial Narrow" panose="020B0606020202030204" pitchFamily="34" charset="0"/>
              </a:rPr>
              <a:t> </a:t>
            </a:r>
            <a:endParaRPr lang="en-CY" sz="2000" dirty="0">
              <a:latin typeface="Arial Narrow" panose="020B0606020202030204" pitchFamily="34" charset="0"/>
            </a:endParaRPr>
          </a:p>
        </p:txBody>
      </p:sp>
      <p:sp>
        <p:nvSpPr>
          <p:cNvPr id="46" name="TextBox 45">
            <a:extLst>
              <a:ext uri="{FF2B5EF4-FFF2-40B4-BE49-F238E27FC236}">
                <a16:creationId xmlns:a16="http://schemas.microsoft.com/office/drawing/2014/main" id="{9564C40B-14A3-A25B-24A0-E27EFFB0BD9D}"/>
              </a:ext>
            </a:extLst>
          </p:cNvPr>
          <p:cNvSpPr txBox="1"/>
          <p:nvPr/>
        </p:nvSpPr>
        <p:spPr>
          <a:xfrm>
            <a:off x="7031723" y="4517784"/>
            <a:ext cx="1633781"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Google </a:t>
            </a:r>
            <a:r>
              <a:rPr lang="es-ES" sz="2000" dirty="0" err="1">
                <a:latin typeface="Arial Narrow" panose="020B0606020202030204" pitchFamily="34" charset="0"/>
              </a:rPr>
              <a:t>Sheets</a:t>
            </a:r>
            <a:r>
              <a:rPr lang="es-ES" sz="2000" dirty="0">
                <a:latin typeface="Arial Narrow" panose="020B0606020202030204" pitchFamily="34" charset="0"/>
              </a:rPr>
              <a:t> </a:t>
            </a:r>
            <a:endParaRPr lang="en-CY" sz="2000" dirty="0">
              <a:latin typeface="Arial Narrow" panose="020B0606020202030204" pitchFamily="34" charset="0"/>
            </a:endParaRPr>
          </a:p>
        </p:txBody>
      </p:sp>
      <p:sp>
        <p:nvSpPr>
          <p:cNvPr id="47" name="TextBox 46">
            <a:extLst>
              <a:ext uri="{FF2B5EF4-FFF2-40B4-BE49-F238E27FC236}">
                <a16:creationId xmlns:a16="http://schemas.microsoft.com/office/drawing/2014/main" id="{74F8D6C8-CF95-8EAF-317E-802D336FEB05}"/>
              </a:ext>
            </a:extLst>
          </p:cNvPr>
          <p:cNvSpPr txBox="1"/>
          <p:nvPr/>
        </p:nvSpPr>
        <p:spPr>
          <a:xfrm>
            <a:off x="7033326" y="5666852"/>
            <a:ext cx="1632178" cy="400110"/>
          </a:xfrm>
          <a:prstGeom prst="rect">
            <a:avLst/>
          </a:prstGeom>
          <a:noFill/>
          <a:ln>
            <a:solidFill>
              <a:srgbClr val="3A9BDC"/>
            </a:solidFill>
          </a:ln>
        </p:spPr>
        <p:txBody>
          <a:bodyPr wrap="none" rtlCol="0">
            <a:spAutoFit/>
          </a:bodyPr>
          <a:lstStyle/>
          <a:p>
            <a:r>
              <a:rPr lang="es-ES" sz="2000" dirty="0">
                <a:latin typeface="Arial Narrow" panose="020B0606020202030204" pitchFamily="34" charset="0"/>
              </a:rPr>
              <a:t>Google </a:t>
            </a:r>
            <a:r>
              <a:rPr lang="en-GB" sz="2000" dirty="0">
                <a:latin typeface="Arial Narrow" panose="020B0606020202030204" pitchFamily="34" charset="0"/>
              </a:rPr>
              <a:t>Forms</a:t>
            </a:r>
            <a:r>
              <a:rPr lang="es-ES" sz="2000" dirty="0">
                <a:latin typeface="Arial Narrow" panose="020B0606020202030204" pitchFamily="34" charset="0"/>
              </a:rPr>
              <a:t>  </a:t>
            </a:r>
            <a:endParaRPr lang="en-CY" sz="2000" dirty="0">
              <a:latin typeface="Arial Narrow" panose="020B0606020202030204" pitchFamily="34" charset="0"/>
            </a:endParaRPr>
          </a:p>
        </p:txBody>
      </p:sp>
      <p:cxnSp>
        <p:nvCxnSpPr>
          <p:cNvPr id="73" name="Straight Connector 72">
            <a:extLst>
              <a:ext uri="{FF2B5EF4-FFF2-40B4-BE49-F238E27FC236}">
                <a16:creationId xmlns:a16="http://schemas.microsoft.com/office/drawing/2014/main" id="{F7233086-8260-E3C5-1CF2-1BFF084C1494}"/>
              </a:ext>
            </a:extLst>
          </p:cNvPr>
          <p:cNvCxnSpPr>
            <a:stCxn id="27" idx="3"/>
            <a:endCxn id="30" idx="1"/>
          </p:cNvCxnSpPr>
          <p:nvPr/>
        </p:nvCxnSpPr>
        <p:spPr>
          <a:xfrm>
            <a:off x="5816843" y="3283518"/>
            <a:ext cx="72994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4638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normAutofit/>
          </a:bodyPr>
          <a:lstStyle/>
          <a:p>
            <a:pPr algn="ctr"/>
            <a:r>
              <a:rPr lang="en-US" dirty="0"/>
              <a:t>Gmail – How to send an email</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69</a:t>
            </a:fld>
            <a:endParaRPr lang="en-US" dirty="0"/>
          </a:p>
        </p:txBody>
      </p:sp>
      <p:pic>
        <p:nvPicPr>
          <p:cNvPr id="3" name="Picture 2">
            <a:extLst>
              <a:ext uri="{FF2B5EF4-FFF2-40B4-BE49-F238E27FC236}">
                <a16:creationId xmlns:a16="http://schemas.microsoft.com/office/drawing/2014/main" id="{E1B75B92-0D1A-CDDC-8605-9AC70A4B19FA}"/>
              </a:ext>
            </a:extLst>
          </p:cNvPr>
          <p:cNvPicPr>
            <a:picLocks noChangeAspect="1"/>
          </p:cNvPicPr>
          <p:nvPr/>
        </p:nvPicPr>
        <p:blipFill rotWithShape="1">
          <a:blip r:embed="rId2"/>
          <a:srcRect t="4502" b="5238"/>
          <a:stretch/>
        </p:blipFill>
        <p:spPr>
          <a:xfrm>
            <a:off x="1675972" y="1880484"/>
            <a:ext cx="8196942" cy="4161692"/>
          </a:xfrm>
          <a:prstGeom prst="rect">
            <a:avLst/>
          </a:prstGeom>
        </p:spPr>
      </p:pic>
      <p:sp>
        <p:nvSpPr>
          <p:cNvPr id="5" name="Oval 4">
            <a:extLst>
              <a:ext uri="{FF2B5EF4-FFF2-40B4-BE49-F238E27FC236}">
                <a16:creationId xmlns:a16="http://schemas.microsoft.com/office/drawing/2014/main" id="{2416396E-823F-D59E-BB0D-9ECAB4B7E9D2}"/>
              </a:ext>
            </a:extLst>
          </p:cNvPr>
          <p:cNvSpPr/>
          <p:nvPr/>
        </p:nvSpPr>
        <p:spPr>
          <a:xfrm>
            <a:off x="1391920" y="2205136"/>
            <a:ext cx="1229360" cy="579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7" name="Straight Arrow Connector 6">
            <a:extLst>
              <a:ext uri="{FF2B5EF4-FFF2-40B4-BE49-F238E27FC236}">
                <a16:creationId xmlns:a16="http://schemas.microsoft.com/office/drawing/2014/main" id="{7CA63341-2614-3D2C-E5D7-6099222E84DE}"/>
              </a:ext>
            </a:extLst>
          </p:cNvPr>
          <p:cNvCxnSpPr/>
          <p:nvPr/>
        </p:nvCxnSpPr>
        <p:spPr>
          <a:xfrm>
            <a:off x="5192486" y="3961330"/>
            <a:ext cx="154432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8C4A2D35-F411-C212-21EF-689F11C8136B}"/>
              </a:ext>
            </a:extLst>
          </p:cNvPr>
          <p:cNvSpPr txBox="1"/>
          <p:nvPr/>
        </p:nvSpPr>
        <p:spPr>
          <a:xfrm>
            <a:off x="1107868" y="2120198"/>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9" name="TextBox 8">
            <a:extLst>
              <a:ext uri="{FF2B5EF4-FFF2-40B4-BE49-F238E27FC236}">
                <a16:creationId xmlns:a16="http://schemas.microsoft.com/office/drawing/2014/main" id="{0AB310AC-3C33-ECE3-339F-E4E67E9CC1B6}"/>
              </a:ext>
            </a:extLst>
          </p:cNvPr>
          <p:cNvSpPr txBox="1"/>
          <p:nvPr/>
        </p:nvSpPr>
        <p:spPr>
          <a:xfrm>
            <a:off x="5709920" y="3496199"/>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10" name="Oval 9">
            <a:extLst>
              <a:ext uri="{FF2B5EF4-FFF2-40B4-BE49-F238E27FC236}">
                <a16:creationId xmlns:a16="http://schemas.microsoft.com/office/drawing/2014/main" id="{AC71D1E3-59F7-C9F7-8A52-A74BE8EF8029}"/>
              </a:ext>
            </a:extLst>
          </p:cNvPr>
          <p:cNvSpPr/>
          <p:nvPr/>
        </p:nvSpPr>
        <p:spPr>
          <a:xfrm>
            <a:off x="6585861" y="5641740"/>
            <a:ext cx="802640" cy="4653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1" name="TextBox 10">
            <a:extLst>
              <a:ext uri="{FF2B5EF4-FFF2-40B4-BE49-F238E27FC236}">
                <a16:creationId xmlns:a16="http://schemas.microsoft.com/office/drawing/2014/main" id="{177E635A-304D-E726-3DBA-0BDB9C2FBEB3}"/>
              </a:ext>
            </a:extLst>
          </p:cNvPr>
          <p:cNvSpPr txBox="1"/>
          <p:nvPr/>
        </p:nvSpPr>
        <p:spPr>
          <a:xfrm>
            <a:off x="7170273" y="5363017"/>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
        <p:nvSpPr>
          <p:cNvPr id="6" name="TextBox 5">
            <a:extLst>
              <a:ext uri="{FF2B5EF4-FFF2-40B4-BE49-F238E27FC236}">
                <a16:creationId xmlns:a16="http://schemas.microsoft.com/office/drawing/2014/main" id="{F41D7EB0-12DE-860D-BC09-EC936A20FC2B}"/>
              </a:ext>
            </a:extLst>
          </p:cNvPr>
          <p:cNvSpPr txBox="1"/>
          <p:nvPr/>
        </p:nvSpPr>
        <p:spPr>
          <a:xfrm>
            <a:off x="1074861" y="1169133"/>
            <a:ext cx="5912196" cy="400110"/>
          </a:xfrm>
          <a:prstGeom prst="rect">
            <a:avLst/>
          </a:prstGeom>
          <a:noFill/>
        </p:spPr>
        <p:txBody>
          <a:bodyPr wrap="none" rtlCol="0">
            <a:spAutoFit/>
          </a:bodyPr>
          <a:lstStyle/>
          <a:p>
            <a:pPr algn="just"/>
            <a:r>
              <a:rPr lang="en-US" sz="2000" dirty="0">
                <a:latin typeface="Calibri" panose="020F0502020204030204" pitchFamily="34" charset="0"/>
                <a:ea typeface="Calibri" panose="020F0502020204030204" pitchFamily="34" charset="0"/>
              </a:rPr>
              <a:t>As soon as you have logged in to your Gmail account...</a:t>
            </a:r>
            <a:endParaRPr lang="en-CY" dirty="0"/>
          </a:p>
        </p:txBody>
      </p:sp>
      <p:sp>
        <p:nvSpPr>
          <p:cNvPr id="12" name="TextBox 11">
            <a:extLst>
              <a:ext uri="{FF2B5EF4-FFF2-40B4-BE49-F238E27FC236}">
                <a16:creationId xmlns:a16="http://schemas.microsoft.com/office/drawing/2014/main" id="{439C39B3-2B2A-959A-F042-3FAB50A581DE}"/>
              </a:ext>
            </a:extLst>
          </p:cNvPr>
          <p:cNvSpPr txBox="1"/>
          <p:nvPr/>
        </p:nvSpPr>
        <p:spPr>
          <a:xfrm>
            <a:off x="325078" y="2315142"/>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13" name="TextBox 12">
            <a:extLst>
              <a:ext uri="{FF2B5EF4-FFF2-40B4-BE49-F238E27FC236}">
                <a16:creationId xmlns:a16="http://schemas.microsoft.com/office/drawing/2014/main" id="{8A7ED3FB-FDD6-00A7-C1D0-3AACB6DBDCC0}"/>
              </a:ext>
            </a:extLst>
          </p:cNvPr>
          <p:cNvSpPr txBox="1"/>
          <p:nvPr/>
        </p:nvSpPr>
        <p:spPr>
          <a:xfrm>
            <a:off x="4166243" y="3776664"/>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14" name="TextBox 13">
            <a:extLst>
              <a:ext uri="{FF2B5EF4-FFF2-40B4-BE49-F238E27FC236}">
                <a16:creationId xmlns:a16="http://schemas.microsoft.com/office/drawing/2014/main" id="{DEAFF26C-9719-B0EE-2D50-89F6229099DC}"/>
              </a:ext>
            </a:extLst>
          </p:cNvPr>
          <p:cNvSpPr txBox="1"/>
          <p:nvPr/>
        </p:nvSpPr>
        <p:spPr>
          <a:xfrm>
            <a:off x="7454325" y="5358382"/>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67276157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E2A5B10-8899-DA1E-7EBE-F8F5F51AF099}"/>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70</a:t>
            </a:fld>
            <a:endParaRPr lang="en-US" dirty="0"/>
          </a:p>
        </p:txBody>
      </p:sp>
      <p:sp>
        <p:nvSpPr>
          <p:cNvPr id="7" name="Title 1">
            <a:extLst>
              <a:ext uri="{FF2B5EF4-FFF2-40B4-BE49-F238E27FC236}">
                <a16:creationId xmlns:a16="http://schemas.microsoft.com/office/drawing/2014/main" id="{353C42C5-1960-C9DB-9A0E-375B888246FD}"/>
              </a:ext>
            </a:extLst>
          </p:cNvPr>
          <p:cNvSpPr>
            <a:spLocks noGrp="1"/>
          </p:cNvSpPr>
          <p:nvPr>
            <p:ph type="title"/>
          </p:nvPr>
        </p:nvSpPr>
        <p:spPr>
          <a:xfrm>
            <a:off x="838200" y="139457"/>
            <a:ext cx="10515600" cy="1325563"/>
          </a:xfrm>
        </p:spPr>
        <p:txBody>
          <a:bodyPr>
            <a:normAutofit/>
          </a:bodyPr>
          <a:lstStyle/>
          <a:p>
            <a:pPr algn="ctr"/>
            <a:r>
              <a:rPr lang="en-US" dirty="0"/>
              <a:t>Gmail – How to delete emails</a:t>
            </a:r>
          </a:p>
        </p:txBody>
      </p:sp>
      <p:pic>
        <p:nvPicPr>
          <p:cNvPr id="9" name="Picture 8">
            <a:extLst>
              <a:ext uri="{FF2B5EF4-FFF2-40B4-BE49-F238E27FC236}">
                <a16:creationId xmlns:a16="http://schemas.microsoft.com/office/drawing/2014/main" id="{F593A8F2-ED69-C149-AB5F-2D5E6B86119A}"/>
              </a:ext>
            </a:extLst>
          </p:cNvPr>
          <p:cNvPicPr>
            <a:picLocks noChangeAspect="1"/>
          </p:cNvPicPr>
          <p:nvPr/>
        </p:nvPicPr>
        <p:blipFill rotWithShape="1">
          <a:blip r:embed="rId2"/>
          <a:srcRect t="8181" b="27999"/>
          <a:stretch/>
        </p:blipFill>
        <p:spPr>
          <a:xfrm>
            <a:off x="381649" y="1417724"/>
            <a:ext cx="11205298" cy="4022552"/>
          </a:xfrm>
          <a:prstGeom prst="rect">
            <a:avLst/>
          </a:prstGeom>
        </p:spPr>
      </p:pic>
      <p:cxnSp>
        <p:nvCxnSpPr>
          <p:cNvPr id="11" name="Straight Arrow Connector 10">
            <a:extLst>
              <a:ext uri="{FF2B5EF4-FFF2-40B4-BE49-F238E27FC236}">
                <a16:creationId xmlns:a16="http://schemas.microsoft.com/office/drawing/2014/main" id="{E36EB8B2-71EC-C6C9-F634-682361E397F2}"/>
              </a:ext>
            </a:extLst>
          </p:cNvPr>
          <p:cNvCxnSpPr/>
          <p:nvPr/>
        </p:nvCxnSpPr>
        <p:spPr>
          <a:xfrm flipH="1" flipV="1">
            <a:off x="3015442" y="2754710"/>
            <a:ext cx="335280" cy="6502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A388B52-43DB-5144-5BE4-C18290AD624D}"/>
              </a:ext>
            </a:extLst>
          </p:cNvPr>
          <p:cNvSpPr txBox="1"/>
          <p:nvPr/>
        </p:nvSpPr>
        <p:spPr>
          <a:xfrm>
            <a:off x="3208696" y="292594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3" name="Oval 12">
            <a:extLst>
              <a:ext uri="{FF2B5EF4-FFF2-40B4-BE49-F238E27FC236}">
                <a16:creationId xmlns:a16="http://schemas.microsoft.com/office/drawing/2014/main" id="{F759399E-AC3B-6289-96AC-1D96A0A9658F}"/>
              </a:ext>
            </a:extLst>
          </p:cNvPr>
          <p:cNvSpPr/>
          <p:nvPr/>
        </p:nvSpPr>
        <p:spPr>
          <a:xfrm>
            <a:off x="4101408" y="2006334"/>
            <a:ext cx="425566" cy="3948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4" name="TextBox 13">
            <a:extLst>
              <a:ext uri="{FF2B5EF4-FFF2-40B4-BE49-F238E27FC236}">
                <a16:creationId xmlns:a16="http://schemas.microsoft.com/office/drawing/2014/main" id="{C852D978-4673-3A81-7F17-4EDFFE160A1A}"/>
              </a:ext>
            </a:extLst>
          </p:cNvPr>
          <p:cNvSpPr txBox="1"/>
          <p:nvPr/>
        </p:nvSpPr>
        <p:spPr>
          <a:xfrm>
            <a:off x="4440348" y="1733815"/>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 name="TextBox 1">
            <a:extLst>
              <a:ext uri="{FF2B5EF4-FFF2-40B4-BE49-F238E27FC236}">
                <a16:creationId xmlns:a16="http://schemas.microsoft.com/office/drawing/2014/main" id="{45068096-0F1A-6FE6-75A3-E756E43845FA}"/>
              </a:ext>
            </a:extLst>
          </p:cNvPr>
          <p:cNvSpPr txBox="1"/>
          <p:nvPr/>
        </p:nvSpPr>
        <p:spPr>
          <a:xfrm>
            <a:off x="3350722" y="3220283"/>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pic>
        <p:nvPicPr>
          <p:cNvPr id="3" name="Picture 2">
            <a:extLst>
              <a:ext uri="{FF2B5EF4-FFF2-40B4-BE49-F238E27FC236}">
                <a16:creationId xmlns:a16="http://schemas.microsoft.com/office/drawing/2014/main" id="{E3846DC3-739D-7AAE-B079-0F862A5657C0}"/>
              </a:ext>
            </a:extLst>
          </p:cNvPr>
          <p:cNvPicPr>
            <a:picLocks noChangeAspect="1"/>
          </p:cNvPicPr>
          <p:nvPr/>
        </p:nvPicPr>
        <p:blipFill>
          <a:blip r:embed="rId3"/>
          <a:stretch>
            <a:fillRect/>
          </a:stretch>
        </p:blipFill>
        <p:spPr>
          <a:xfrm>
            <a:off x="4578558" y="1674681"/>
            <a:ext cx="1115665" cy="493819"/>
          </a:xfrm>
          <a:prstGeom prst="rect">
            <a:avLst/>
          </a:prstGeom>
        </p:spPr>
      </p:pic>
    </p:spTree>
    <p:extLst>
      <p:ext uri="{BB962C8B-B14F-4D97-AF65-F5344CB8AC3E}">
        <p14:creationId xmlns:p14="http://schemas.microsoft.com/office/powerpoint/2010/main" val="10007841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71</a:t>
            </a:fld>
            <a:endParaRPr lang="en-US" dirty="0"/>
          </a:p>
        </p:txBody>
      </p:sp>
      <p:sp>
        <p:nvSpPr>
          <p:cNvPr id="2" name="Title 1">
            <a:extLst>
              <a:ext uri="{FF2B5EF4-FFF2-40B4-BE49-F238E27FC236}">
                <a16:creationId xmlns:a16="http://schemas.microsoft.com/office/drawing/2014/main" id="{E20C843C-9AC8-FB21-2ECB-CC0016759286}"/>
              </a:ext>
            </a:extLst>
          </p:cNvPr>
          <p:cNvSpPr>
            <a:spLocks noGrp="1"/>
          </p:cNvSpPr>
          <p:nvPr>
            <p:ph type="title"/>
          </p:nvPr>
        </p:nvSpPr>
        <p:spPr>
          <a:xfrm>
            <a:off x="838200" y="139457"/>
            <a:ext cx="10515600" cy="1325563"/>
          </a:xfrm>
        </p:spPr>
        <p:txBody>
          <a:bodyPr>
            <a:normAutofit/>
          </a:bodyPr>
          <a:lstStyle/>
          <a:p>
            <a:pPr algn="ctr"/>
            <a:r>
              <a:rPr lang="en-US" dirty="0"/>
              <a:t>Gmail – How to attach files </a:t>
            </a:r>
            <a:br>
              <a:rPr lang="en-US" dirty="0"/>
            </a:br>
            <a:r>
              <a:rPr lang="en-US" dirty="0"/>
              <a:t>and photos to an email </a:t>
            </a:r>
          </a:p>
        </p:txBody>
      </p:sp>
      <p:pic>
        <p:nvPicPr>
          <p:cNvPr id="5" name="Picture 4">
            <a:extLst>
              <a:ext uri="{FF2B5EF4-FFF2-40B4-BE49-F238E27FC236}">
                <a16:creationId xmlns:a16="http://schemas.microsoft.com/office/drawing/2014/main" id="{0A1F0588-A69E-D1AD-0682-FB20351753DD}"/>
              </a:ext>
            </a:extLst>
          </p:cNvPr>
          <p:cNvPicPr>
            <a:picLocks noChangeAspect="1"/>
          </p:cNvPicPr>
          <p:nvPr/>
        </p:nvPicPr>
        <p:blipFill rotWithShape="1">
          <a:blip r:embed="rId2"/>
          <a:srcRect t="4394" b="5758"/>
          <a:stretch/>
        </p:blipFill>
        <p:spPr>
          <a:xfrm>
            <a:off x="360218" y="2546732"/>
            <a:ext cx="5372100" cy="2715047"/>
          </a:xfrm>
          <a:prstGeom prst="rect">
            <a:avLst/>
          </a:prstGeom>
        </p:spPr>
      </p:pic>
      <p:pic>
        <p:nvPicPr>
          <p:cNvPr id="7" name="Picture 6">
            <a:extLst>
              <a:ext uri="{FF2B5EF4-FFF2-40B4-BE49-F238E27FC236}">
                <a16:creationId xmlns:a16="http://schemas.microsoft.com/office/drawing/2014/main" id="{872C0CD2-20C2-36D5-304C-839D4A8D60B8}"/>
              </a:ext>
            </a:extLst>
          </p:cNvPr>
          <p:cNvPicPr>
            <a:picLocks noChangeAspect="1"/>
          </p:cNvPicPr>
          <p:nvPr/>
        </p:nvPicPr>
        <p:blipFill rotWithShape="1">
          <a:blip r:embed="rId3"/>
          <a:srcRect l="52926" t="77879" r="11705" b="6061"/>
          <a:stretch/>
        </p:blipFill>
        <p:spPr>
          <a:xfrm>
            <a:off x="890154" y="1279484"/>
            <a:ext cx="4312228" cy="1101438"/>
          </a:xfrm>
          <a:prstGeom prst="rect">
            <a:avLst/>
          </a:prstGeom>
        </p:spPr>
      </p:pic>
      <p:sp>
        <p:nvSpPr>
          <p:cNvPr id="8" name="Oval 7">
            <a:extLst>
              <a:ext uri="{FF2B5EF4-FFF2-40B4-BE49-F238E27FC236}">
                <a16:creationId xmlns:a16="http://schemas.microsoft.com/office/drawing/2014/main" id="{EDAA6C37-37A8-1884-5F94-93D14F8AB44D}"/>
              </a:ext>
            </a:extLst>
          </p:cNvPr>
          <p:cNvSpPr/>
          <p:nvPr/>
        </p:nvSpPr>
        <p:spPr>
          <a:xfrm>
            <a:off x="2443711" y="1970374"/>
            <a:ext cx="28448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1" name="Picture 10">
            <a:extLst>
              <a:ext uri="{FF2B5EF4-FFF2-40B4-BE49-F238E27FC236}">
                <a16:creationId xmlns:a16="http://schemas.microsoft.com/office/drawing/2014/main" id="{BADFE81B-2EFB-9AFD-1998-BFA3D4A5B845}"/>
              </a:ext>
            </a:extLst>
          </p:cNvPr>
          <p:cNvPicPr>
            <a:picLocks noChangeAspect="1"/>
          </p:cNvPicPr>
          <p:nvPr/>
        </p:nvPicPr>
        <p:blipFill rotWithShape="1">
          <a:blip r:embed="rId4"/>
          <a:srcRect t="4091" b="5909"/>
          <a:stretch/>
        </p:blipFill>
        <p:spPr>
          <a:xfrm>
            <a:off x="6085613" y="2352780"/>
            <a:ext cx="5746169" cy="2908999"/>
          </a:xfrm>
          <a:prstGeom prst="rect">
            <a:avLst/>
          </a:prstGeom>
        </p:spPr>
      </p:pic>
      <p:pic>
        <p:nvPicPr>
          <p:cNvPr id="13" name="Picture 12">
            <a:extLst>
              <a:ext uri="{FF2B5EF4-FFF2-40B4-BE49-F238E27FC236}">
                <a16:creationId xmlns:a16="http://schemas.microsoft.com/office/drawing/2014/main" id="{18E3CB6D-BDD4-E16F-ABBF-CAE1824FA4E9}"/>
              </a:ext>
            </a:extLst>
          </p:cNvPr>
          <p:cNvPicPr>
            <a:picLocks noChangeAspect="1"/>
          </p:cNvPicPr>
          <p:nvPr/>
        </p:nvPicPr>
        <p:blipFill rotWithShape="1">
          <a:blip r:embed="rId5"/>
          <a:srcRect l="43379" t="79142" r="15777" b="5909"/>
          <a:stretch/>
        </p:blipFill>
        <p:spPr>
          <a:xfrm>
            <a:off x="6989620" y="1465020"/>
            <a:ext cx="4312228" cy="887760"/>
          </a:xfrm>
          <a:prstGeom prst="rect">
            <a:avLst/>
          </a:prstGeom>
        </p:spPr>
      </p:pic>
      <p:sp>
        <p:nvSpPr>
          <p:cNvPr id="14" name="Oval 13">
            <a:extLst>
              <a:ext uri="{FF2B5EF4-FFF2-40B4-BE49-F238E27FC236}">
                <a16:creationId xmlns:a16="http://schemas.microsoft.com/office/drawing/2014/main" id="{8E729079-FD7E-31E7-E4B4-AA34067BDBB8}"/>
              </a:ext>
            </a:extLst>
          </p:cNvPr>
          <p:cNvSpPr/>
          <p:nvPr/>
        </p:nvSpPr>
        <p:spPr>
          <a:xfrm>
            <a:off x="9927245" y="1870595"/>
            <a:ext cx="359756" cy="425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dirty="0"/>
          </a:p>
        </p:txBody>
      </p:sp>
      <p:sp>
        <p:nvSpPr>
          <p:cNvPr id="3" name="TextBox 2">
            <a:extLst>
              <a:ext uri="{FF2B5EF4-FFF2-40B4-BE49-F238E27FC236}">
                <a16:creationId xmlns:a16="http://schemas.microsoft.com/office/drawing/2014/main" id="{D0B80DA7-8293-0864-E957-C09D68D32F2A}"/>
              </a:ext>
            </a:extLst>
          </p:cNvPr>
          <p:cNvSpPr txBox="1"/>
          <p:nvPr/>
        </p:nvSpPr>
        <p:spPr>
          <a:xfrm>
            <a:off x="2568364" y="2235715"/>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6" name="TextBox 5">
            <a:extLst>
              <a:ext uri="{FF2B5EF4-FFF2-40B4-BE49-F238E27FC236}">
                <a16:creationId xmlns:a16="http://schemas.microsoft.com/office/drawing/2014/main" id="{82AE286D-8439-0B49-D80B-6DA4426AA7AA}"/>
              </a:ext>
            </a:extLst>
          </p:cNvPr>
          <p:cNvSpPr txBox="1"/>
          <p:nvPr/>
        </p:nvSpPr>
        <p:spPr>
          <a:xfrm>
            <a:off x="9594001" y="2352780"/>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427026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8F1CBC-652F-0928-80C3-80EBF23090C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72</a:t>
            </a:fld>
            <a:endParaRPr lang="en-US" dirty="0"/>
          </a:p>
        </p:txBody>
      </p:sp>
      <p:sp>
        <p:nvSpPr>
          <p:cNvPr id="8" name="Title 1">
            <a:extLst>
              <a:ext uri="{FF2B5EF4-FFF2-40B4-BE49-F238E27FC236}">
                <a16:creationId xmlns:a16="http://schemas.microsoft.com/office/drawing/2014/main" id="{FE2F36F9-7A97-5579-0E90-B1CA7E3826C6}"/>
              </a:ext>
            </a:extLst>
          </p:cNvPr>
          <p:cNvSpPr>
            <a:spLocks noGrp="1"/>
          </p:cNvSpPr>
          <p:nvPr>
            <p:ph type="title"/>
          </p:nvPr>
        </p:nvSpPr>
        <p:spPr>
          <a:xfrm>
            <a:off x="838200" y="139457"/>
            <a:ext cx="10515600" cy="1325563"/>
          </a:xfrm>
        </p:spPr>
        <p:txBody>
          <a:bodyPr>
            <a:normAutofit/>
          </a:bodyPr>
          <a:lstStyle/>
          <a:p>
            <a:pPr algn="ctr"/>
            <a:r>
              <a:rPr lang="en-US" dirty="0"/>
              <a:t>Gmail – How to download attachments (photos)</a:t>
            </a:r>
          </a:p>
        </p:txBody>
      </p:sp>
      <p:pic>
        <p:nvPicPr>
          <p:cNvPr id="10" name="Picture 9">
            <a:extLst>
              <a:ext uri="{FF2B5EF4-FFF2-40B4-BE49-F238E27FC236}">
                <a16:creationId xmlns:a16="http://schemas.microsoft.com/office/drawing/2014/main" id="{42B162AC-2937-6D38-78CE-16406568E54C}"/>
              </a:ext>
            </a:extLst>
          </p:cNvPr>
          <p:cNvPicPr>
            <a:picLocks noChangeAspect="1"/>
          </p:cNvPicPr>
          <p:nvPr/>
        </p:nvPicPr>
        <p:blipFill rotWithShape="1">
          <a:blip r:embed="rId2"/>
          <a:srcRect t="8410" r="31910" b="37879"/>
          <a:stretch/>
        </p:blipFill>
        <p:spPr>
          <a:xfrm>
            <a:off x="1329170" y="1798319"/>
            <a:ext cx="9383857" cy="4163653"/>
          </a:xfrm>
          <a:prstGeom prst="rect">
            <a:avLst/>
          </a:prstGeom>
        </p:spPr>
      </p:pic>
      <p:sp>
        <p:nvSpPr>
          <p:cNvPr id="11" name="Oval 10">
            <a:extLst>
              <a:ext uri="{FF2B5EF4-FFF2-40B4-BE49-F238E27FC236}">
                <a16:creationId xmlns:a16="http://schemas.microsoft.com/office/drawing/2014/main" id="{3E2684F5-2C05-6FDA-2234-4C96F4D12617}"/>
              </a:ext>
            </a:extLst>
          </p:cNvPr>
          <p:cNvSpPr/>
          <p:nvPr/>
        </p:nvSpPr>
        <p:spPr>
          <a:xfrm>
            <a:off x="3809538" y="4494878"/>
            <a:ext cx="436880" cy="426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13" name="Picture 12">
            <a:extLst>
              <a:ext uri="{FF2B5EF4-FFF2-40B4-BE49-F238E27FC236}">
                <a16:creationId xmlns:a16="http://schemas.microsoft.com/office/drawing/2014/main" id="{0D66EC5D-FC2F-4B5D-2A8E-6C951BF4691D}"/>
              </a:ext>
            </a:extLst>
          </p:cNvPr>
          <p:cNvPicPr>
            <a:picLocks noChangeAspect="1"/>
          </p:cNvPicPr>
          <p:nvPr/>
        </p:nvPicPr>
        <p:blipFill rotWithShape="1">
          <a:blip r:embed="rId3"/>
          <a:srcRect l="35966" t="40454" r="8977" b="18879"/>
          <a:stretch/>
        </p:blipFill>
        <p:spPr>
          <a:xfrm>
            <a:off x="7000009" y="2739445"/>
            <a:ext cx="4810991" cy="1998870"/>
          </a:xfrm>
          <a:prstGeom prst="rect">
            <a:avLst/>
          </a:prstGeom>
        </p:spPr>
      </p:pic>
      <p:sp>
        <p:nvSpPr>
          <p:cNvPr id="14" name="Right Brace 13">
            <a:extLst>
              <a:ext uri="{FF2B5EF4-FFF2-40B4-BE49-F238E27FC236}">
                <a16:creationId xmlns:a16="http://schemas.microsoft.com/office/drawing/2014/main" id="{9D83FA38-6636-C65A-61D5-4AA0D1D3293C}"/>
              </a:ext>
            </a:extLst>
          </p:cNvPr>
          <p:cNvSpPr/>
          <p:nvPr/>
        </p:nvSpPr>
        <p:spPr>
          <a:xfrm>
            <a:off x="6390640" y="1798320"/>
            <a:ext cx="609369" cy="384048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15" name="Oval 14">
            <a:extLst>
              <a:ext uri="{FF2B5EF4-FFF2-40B4-BE49-F238E27FC236}">
                <a16:creationId xmlns:a16="http://schemas.microsoft.com/office/drawing/2014/main" id="{57CEBC00-CEE8-16CE-45DF-3D4C5263AA43}"/>
              </a:ext>
            </a:extLst>
          </p:cNvPr>
          <p:cNvSpPr/>
          <p:nvPr/>
        </p:nvSpPr>
        <p:spPr>
          <a:xfrm>
            <a:off x="7366231" y="3842790"/>
            <a:ext cx="447040" cy="4775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TextBox 1">
            <a:extLst>
              <a:ext uri="{FF2B5EF4-FFF2-40B4-BE49-F238E27FC236}">
                <a16:creationId xmlns:a16="http://schemas.microsoft.com/office/drawing/2014/main" id="{EEEE4838-D4FA-13B8-413C-3F5EF96C9C5C}"/>
              </a:ext>
            </a:extLst>
          </p:cNvPr>
          <p:cNvSpPr txBox="1"/>
          <p:nvPr/>
        </p:nvSpPr>
        <p:spPr>
          <a:xfrm>
            <a:off x="7096256" y="4653609"/>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5901668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8F1CBC-652F-0928-80C3-80EBF23090C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73</a:t>
            </a:fld>
            <a:endParaRPr lang="en-US" dirty="0"/>
          </a:p>
        </p:txBody>
      </p:sp>
      <p:sp>
        <p:nvSpPr>
          <p:cNvPr id="8" name="Title 1">
            <a:extLst>
              <a:ext uri="{FF2B5EF4-FFF2-40B4-BE49-F238E27FC236}">
                <a16:creationId xmlns:a16="http://schemas.microsoft.com/office/drawing/2014/main" id="{FE2F36F9-7A97-5579-0E90-B1CA7E3826C6}"/>
              </a:ext>
            </a:extLst>
          </p:cNvPr>
          <p:cNvSpPr>
            <a:spLocks noGrp="1"/>
          </p:cNvSpPr>
          <p:nvPr>
            <p:ph type="title"/>
          </p:nvPr>
        </p:nvSpPr>
        <p:spPr>
          <a:xfrm>
            <a:off x="838200" y="139457"/>
            <a:ext cx="10515600" cy="1325563"/>
          </a:xfrm>
        </p:spPr>
        <p:txBody>
          <a:bodyPr>
            <a:normAutofit/>
          </a:bodyPr>
          <a:lstStyle/>
          <a:p>
            <a:pPr algn="ctr"/>
            <a:r>
              <a:rPr lang="en-US" dirty="0"/>
              <a:t>Gmail – How to download attachments (documents)</a:t>
            </a:r>
          </a:p>
        </p:txBody>
      </p:sp>
      <p:pic>
        <p:nvPicPr>
          <p:cNvPr id="9" name="Picture 8">
            <a:extLst>
              <a:ext uri="{FF2B5EF4-FFF2-40B4-BE49-F238E27FC236}">
                <a16:creationId xmlns:a16="http://schemas.microsoft.com/office/drawing/2014/main" id="{CB744C0F-BEE8-640A-48B0-ADF65190D003}"/>
              </a:ext>
            </a:extLst>
          </p:cNvPr>
          <p:cNvPicPr>
            <a:picLocks noChangeAspect="1"/>
          </p:cNvPicPr>
          <p:nvPr/>
        </p:nvPicPr>
        <p:blipFill rotWithShape="1">
          <a:blip r:embed="rId2"/>
          <a:srcRect t="8333" r="34461" b="28789"/>
          <a:stretch/>
        </p:blipFill>
        <p:spPr>
          <a:xfrm>
            <a:off x="1205125" y="1672936"/>
            <a:ext cx="7316707" cy="3948549"/>
          </a:xfrm>
          <a:prstGeom prst="rect">
            <a:avLst/>
          </a:prstGeom>
        </p:spPr>
      </p:pic>
      <p:pic>
        <p:nvPicPr>
          <p:cNvPr id="16" name="Picture 15">
            <a:extLst>
              <a:ext uri="{FF2B5EF4-FFF2-40B4-BE49-F238E27FC236}">
                <a16:creationId xmlns:a16="http://schemas.microsoft.com/office/drawing/2014/main" id="{2E11F3F8-EE97-A0B2-A0F5-800604232877}"/>
              </a:ext>
            </a:extLst>
          </p:cNvPr>
          <p:cNvPicPr>
            <a:picLocks noChangeAspect="1"/>
          </p:cNvPicPr>
          <p:nvPr/>
        </p:nvPicPr>
        <p:blipFill rotWithShape="1">
          <a:blip r:embed="rId3"/>
          <a:srcRect l="21136" t="40758" r="38750" b="19545"/>
          <a:stretch/>
        </p:blipFill>
        <p:spPr>
          <a:xfrm>
            <a:off x="7019600" y="2504210"/>
            <a:ext cx="5338656" cy="2971801"/>
          </a:xfrm>
          <a:prstGeom prst="rect">
            <a:avLst/>
          </a:prstGeom>
        </p:spPr>
      </p:pic>
      <p:sp>
        <p:nvSpPr>
          <p:cNvPr id="17" name="Right Brace 16">
            <a:extLst>
              <a:ext uri="{FF2B5EF4-FFF2-40B4-BE49-F238E27FC236}">
                <a16:creationId xmlns:a16="http://schemas.microsoft.com/office/drawing/2014/main" id="{4BD01B7C-B23A-D8AF-0212-AE3525E4C56D}"/>
              </a:ext>
            </a:extLst>
          </p:cNvPr>
          <p:cNvSpPr/>
          <p:nvPr/>
        </p:nvSpPr>
        <p:spPr>
          <a:xfrm>
            <a:off x="6522720" y="1584960"/>
            <a:ext cx="599440" cy="443992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19" name="Oval 18">
            <a:extLst>
              <a:ext uri="{FF2B5EF4-FFF2-40B4-BE49-F238E27FC236}">
                <a16:creationId xmlns:a16="http://schemas.microsoft.com/office/drawing/2014/main" id="{B3EAB680-4639-1F38-87E0-FBD7C2684C60}"/>
              </a:ext>
            </a:extLst>
          </p:cNvPr>
          <p:cNvSpPr/>
          <p:nvPr/>
        </p:nvSpPr>
        <p:spPr>
          <a:xfrm>
            <a:off x="5181600" y="4460240"/>
            <a:ext cx="335280" cy="3251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0" name="Oval 19">
            <a:extLst>
              <a:ext uri="{FF2B5EF4-FFF2-40B4-BE49-F238E27FC236}">
                <a16:creationId xmlns:a16="http://schemas.microsoft.com/office/drawing/2014/main" id="{2C0281E3-B4D5-73FE-2827-723C8938F726}"/>
              </a:ext>
            </a:extLst>
          </p:cNvPr>
          <p:cNvSpPr/>
          <p:nvPr/>
        </p:nvSpPr>
        <p:spPr>
          <a:xfrm>
            <a:off x="9428480" y="3749040"/>
            <a:ext cx="426720" cy="396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2" name="TextBox 1">
            <a:extLst>
              <a:ext uri="{FF2B5EF4-FFF2-40B4-BE49-F238E27FC236}">
                <a16:creationId xmlns:a16="http://schemas.microsoft.com/office/drawing/2014/main" id="{D2E6BA08-D624-5787-7FAB-108604B64ECA}"/>
              </a:ext>
            </a:extLst>
          </p:cNvPr>
          <p:cNvSpPr txBox="1"/>
          <p:nvPr/>
        </p:nvSpPr>
        <p:spPr>
          <a:xfrm>
            <a:off x="9688928" y="3418900"/>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867844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74</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86334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53517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5" name="Text Placeholder 2">
            <a:extLst>
              <a:ext uri="{FF2B5EF4-FFF2-40B4-BE49-F238E27FC236}">
                <a16:creationId xmlns:a16="http://schemas.microsoft.com/office/drawing/2014/main" id="{00D1A72A-8439-0C99-9178-1B52B5D7C448}"/>
              </a:ext>
            </a:extLst>
          </p:cNvPr>
          <p:cNvSpPr>
            <a:spLocks noGrp="1"/>
          </p:cNvSpPr>
          <p:nvPr>
            <p:ph type="body" idx="1"/>
          </p:nvPr>
        </p:nvSpPr>
        <p:spPr>
          <a:xfrm>
            <a:off x="838200" y="1825625"/>
            <a:ext cx="10515600" cy="4351338"/>
          </a:xfrm>
        </p:spPr>
        <p:txBody>
          <a:bodyPr>
            <a:normAutofit fontScale="92500" lnSpcReduction="10000"/>
          </a:bodyPr>
          <a:lstStyle/>
          <a:p>
            <a:pPr marL="0" indent="0" algn="just">
              <a:spcBef>
                <a:spcPts val="0"/>
              </a:spcBef>
              <a:buSzPts val="2200"/>
              <a:buNone/>
            </a:pPr>
            <a:r>
              <a:rPr lang="en-GB" sz="2000" b="1" dirty="0">
                <a:effectLst/>
                <a:latin typeface="Arial Narrow" panose="020B0606020202030204" pitchFamily="34" charset="0"/>
                <a:ea typeface="Calibri" panose="020F0502020204030204" pitchFamily="34" charset="0"/>
                <a:cs typeface="Times New Roman" panose="02020603050405020304" pitchFamily="18" charset="0"/>
              </a:rPr>
              <a:t>Main Objectives:</a:t>
            </a:r>
          </a:p>
          <a:p>
            <a:pPr marL="0" indent="0" algn="just">
              <a:spcBef>
                <a:spcPts val="0"/>
              </a:spcBef>
              <a:buSzPts val="2200"/>
              <a:buNone/>
            </a:pPr>
            <a:endParaRPr lang="en-GB" sz="2200" b="1" dirty="0">
              <a:latin typeface="Arial Narrow" panose="020B0606020202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r>
              <a:rPr lang="en-GB" sz="2200" dirty="0">
                <a:effectLst/>
                <a:latin typeface="Arial Narrow" panose="020B0606020202030204" pitchFamily="34" charset="0"/>
                <a:ea typeface="Calibri" panose="020F0502020204030204" pitchFamily="34" charset="0"/>
                <a:cs typeface="Times New Roman" panose="02020603050405020304" pitchFamily="18" charset="0"/>
              </a:rPr>
              <a:t>Understand what “Online file storage” and “Google Drive” is</a:t>
            </a:r>
          </a:p>
          <a:p>
            <a:pPr marL="342900" algn="just">
              <a:lnSpc>
                <a:spcPct val="100000"/>
              </a:lnSpc>
              <a:spcBef>
                <a:spcPts val="0"/>
              </a:spcBef>
              <a:buSzPts val="2200"/>
              <a:buFont typeface="Wingdings" panose="05000000000000000000" pitchFamily="2" charset="2"/>
              <a:buChar char="§"/>
            </a:pPr>
            <a:endParaRPr lang="en-GB" sz="2200" dirty="0">
              <a:latin typeface="Arial Narrow" panose="020B0606020202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r>
              <a:rPr lang="en-GB" sz="2200" dirty="0">
                <a:effectLst/>
                <a:latin typeface="Arial Narrow" panose="020B0606020202030204" pitchFamily="34" charset="0"/>
                <a:ea typeface="Calibri" panose="020F0502020204030204" pitchFamily="34" charset="0"/>
                <a:cs typeface="Times New Roman" panose="02020603050405020304" pitchFamily="18" charset="0"/>
              </a:rPr>
              <a:t>Comprehend the main features of </a:t>
            </a:r>
          </a:p>
          <a:p>
            <a:pPr marL="0" indent="0" algn="just">
              <a:lnSpc>
                <a:spcPct val="100000"/>
              </a:lnSpc>
              <a:spcBef>
                <a:spcPts val="0"/>
              </a:spcBef>
              <a:buSzPts val="2200"/>
              <a:buNone/>
            </a:pPr>
            <a:r>
              <a:rPr lang="en-GB" sz="2200" dirty="0">
                <a:effectLst/>
                <a:latin typeface="Arial Narrow" panose="020B0606020202030204" pitchFamily="34" charset="0"/>
                <a:ea typeface="Calibri" panose="020F0502020204030204" pitchFamily="34" charset="0"/>
                <a:cs typeface="Times New Roman" panose="02020603050405020304" pitchFamily="18" charset="0"/>
              </a:rPr>
              <a:t>	1. </a:t>
            </a:r>
            <a:r>
              <a:rPr lang="en-GB" sz="2200" dirty="0">
                <a:latin typeface="Arial Narrow" panose="020B0606020202030204" pitchFamily="34" charset="0"/>
                <a:ea typeface="Calibri" panose="020F0502020204030204" pitchFamily="34" charset="0"/>
                <a:cs typeface="Times New Roman" panose="02020603050405020304" pitchFamily="18" charset="0"/>
              </a:rPr>
              <a:t>Google Drive</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2. Google Docs </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 Word processing</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3. Google Sheets</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-Spreadsheet</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4. Google Slides</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-Presentation </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5. Google Forms </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 Evaluation form</a:t>
            </a:r>
          </a:p>
          <a:p>
            <a:pPr marL="0" indent="0" algn="just">
              <a:lnSpc>
                <a:spcPct val="100000"/>
              </a:lnSpc>
              <a:spcBef>
                <a:spcPts val="0"/>
              </a:spcBef>
              <a:buSzPts val="2200"/>
              <a:buNone/>
            </a:pPr>
            <a:r>
              <a:rPr lang="en-GB" sz="2200" dirty="0">
                <a:latin typeface="Arial Narrow" panose="020B0606020202030204" pitchFamily="34" charset="0"/>
                <a:ea typeface="Calibri" panose="020F0502020204030204" pitchFamily="34" charset="0"/>
                <a:cs typeface="Times New Roman" panose="02020603050405020304" pitchFamily="18" charset="0"/>
              </a:rPr>
              <a:t>		-Survey/questionnaire </a:t>
            </a:r>
          </a:p>
          <a:p>
            <a:pPr marL="0" indent="0" algn="just">
              <a:lnSpc>
                <a:spcPct val="100000"/>
              </a:lnSpc>
              <a:spcBef>
                <a:spcPts val="0"/>
              </a:spcBef>
              <a:buSzPts val="220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algn="just">
              <a:lnSpc>
                <a:spcPct val="100000"/>
              </a:lnSpc>
              <a:spcBef>
                <a:spcPts val="0"/>
              </a:spcBef>
              <a:buSzPts val="2200"/>
              <a:buFont typeface="Wingdings" panose="05000000000000000000" pitchFamily="2" charset="2"/>
              <a:buChar char="§"/>
            </a:pPr>
            <a:endParaRPr lang="en-CY" dirty="0"/>
          </a:p>
        </p:txBody>
      </p:sp>
      <p:pic>
        <p:nvPicPr>
          <p:cNvPr id="8194" name="Picture 2" descr="person holding silver iPhone 6">
            <a:extLst>
              <a:ext uri="{FF2B5EF4-FFF2-40B4-BE49-F238E27FC236}">
                <a16:creationId xmlns:a16="http://schemas.microsoft.com/office/drawing/2014/main" id="{776260D4-E52D-93B0-4778-1A4D54785DC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8050426" y="1632726"/>
            <a:ext cx="2927521" cy="398193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7E75A1A-AF07-B262-3168-2DBBF2D4A3F6}"/>
              </a:ext>
            </a:extLst>
          </p:cNvPr>
          <p:cNvSpPr txBox="1"/>
          <p:nvPr/>
        </p:nvSpPr>
        <p:spPr>
          <a:xfrm>
            <a:off x="7840876" y="1318968"/>
            <a:ext cx="3346620" cy="276999"/>
          </a:xfrm>
          <a:prstGeom prst="rect">
            <a:avLst/>
          </a:prstGeom>
          <a:noFill/>
        </p:spPr>
        <p:txBody>
          <a:bodyPr wrap="square">
            <a:spAutoFit/>
          </a:bodyPr>
          <a:lstStyle/>
          <a:p>
            <a:pPr algn="ctr"/>
            <a:r>
              <a:rPr lang="es-ES" sz="1200" b="1" dirty="0">
                <a:latin typeface="Arial Narrow" panose="020B0606020202030204" pitchFamily="34" charset="0"/>
              </a:rPr>
              <a:t>Figure 4: </a:t>
            </a:r>
            <a:r>
              <a:rPr lang="es-ES" sz="1200" dirty="0" err="1">
                <a:latin typeface="Arial Narrow" panose="020B0606020202030204" pitchFamily="34" charset="0"/>
              </a:rPr>
              <a:t>My</a:t>
            </a:r>
            <a:r>
              <a:rPr lang="es-ES" sz="1200" dirty="0">
                <a:latin typeface="Arial Narrow" panose="020B0606020202030204" pitchFamily="34" charset="0"/>
              </a:rPr>
              <a:t> G suite </a:t>
            </a:r>
            <a:r>
              <a:rPr lang="es-ES" sz="1200" b="1" dirty="0" err="1">
                <a:latin typeface="Arial Narrow" panose="020B0606020202030204" pitchFamily="34" charset="0"/>
              </a:rPr>
              <a:t>Source</a:t>
            </a:r>
            <a:r>
              <a:rPr lang="es-ES" sz="1200" b="1" dirty="0">
                <a:latin typeface="Arial Narrow" panose="020B0606020202030204" pitchFamily="34" charset="0"/>
              </a:rPr>
              <a:t>: </a:t>
            </a:r>
            <a:r>
              <a:rPr lang="es-ES" sz="1200" dirty="0" err="1">
                <a:latin typeface="Arial Narrow" panose="020B0606020202030204" pitchFamily="34" charset="0"/>
              </a:rPr>
              <a:t>Unsplash</a:t>
            </a:r>
            <a:r>
              <a:rPr lang="es-ES" sz="1200" dirty="0">
                <a:latin typeface="Arial Narrow" panose="020B0606020202030204" pitchFamily="34" charset="0"/>
              </a:rPr>
              <a:t> </a:t>
            </a:r>
            <a:endParaRPr lang="en-CY" sz="1200" dirty="0">
              <a:latin typeface="Arial Narrow" panose="020B0606020202030204" pitchFamily="34" charset="0"/>
            </a:endParaRPr>
          </a:p>
        </p:txBody>
      </p:sp>
    </p:spTree>
    <p:extLst>
      <p:ext uri="{BB962C8B-B14F-4D97-AF65-F5344CB8AC3E}">
        <p14:creationId xmlns:p14="http://schemas.microsoft.com/office/powerpoint/2010/main" val="16003107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75</a:t>
            </a:fld>
            <a:endParaRPr lang="en-US" dirty="0"/>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2" name="Google Shape;103;p2">
            <a:extLst>
              <a:ext uri="{FF2B5EF4-FFF2-40B4-BE49-F238E27FC236}">
                <a16:creationId xmlns:a16="http://schemas.microsoft.com/office/drawing/2014/main" id="{ADA0BED5-1248-5099-6B28-061895C608E6}"/>
              </a:ext>
            </a:extLst>
          </p:cNvPr>
          <p:cNvSpPr/>
          <p:nvPr/>
        </p:nvSpPr>
        <p:spPr>
          <a:xfrm>
            <a:off x="0" y="689113"/>
            <a:ext cx="386334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lang="en-GB"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7" name="Text Placeholder 4">
            <a:extLst>
              <a:ext uri="{FF2B5EF4-FFF2-40B4-BE49-F238E27FC236}">
                <a16:creationId xmlns:a16="http://schemas.microsoft.com/office/drawing/2014/main" id="{96511550-A7A4-A024-B721-1BCB3E013842}"/>
              </a:ext>
            </a:extLst>
          </p:cNvPr>
          <p:cNvSpPr>
            <a:spLocks noGrp="1"/>
          </p:cNvSpPr>
          <p:nvPr>
            <p:ph type="body" idx="1"/>
          </p:nvPr>
        </p:nvSpPr>
        <p:spPr>
          <a:xfrm>
            <a:off x="6280150" y="1751310"/>
            <a:ext cx="5372100" cy="4100400"/>
          </a:xfrm>
        </p:spPr>
        <p:txBody>
          <a:bodyPr>
            <a:normAutofit/>
          </a:bodyPr>
          <a:lstStyle/>
          <a:p>
            <a:pPr>
              <a:buFont typeface="Wingdings" panose="05000000000000000000" pitchFamily="2" charset="2"/>
              <a:buChar char="§"/>
            </a:pPr>
            <a:r>
              <a:rPr lang="es-ES" sz="2100" b="1" dirty="0" err="1">
                <a:latin typeface="Arial Narrow" panose="020B0606020202030204" pitchFamily="34" charset="0"/>
              </a:rPr>
              <a:t>What</a:t>
            </a:r>
            <a:r>
              <a:rPr lang="es-ES" sz="2100" b="1" dirty="0">
                <a:latin typeface="Arial Narrow" panose="020B0606020202030204" pitchFamily="34" charset="0"/>
              </a:rPr>
              <a:t> </a:t>
            </a:r>
            <a:r>
              <a:rPr lang="es-ES" sz="2100" b="1" dirty="0" err="1">
                <a:latin typeface="Arial Narrow" panose="020B0606020202030204" pitchFamily="34" charset="0"/>
              </a:rPr>
              <a:t>is</a:t>
            </a:r>
            <a:r>
              <a:rPr lang="es-ES" sz="2100" b="1" dirty="0">
                <a:latin typeface="Arial Narrow" panose="020B0606020202030204" pitchFamily="34" charset="0"/>
              </a:rPr>
              <a:t> Google Drive? </a:t>
            </a:r>
            <a:r>
              <a:rPr lang="es-ES" sz="2100" b="1" dirty="0" err="1">
                <a:latin typeface="Arial Narrow" panose="020B0606020202030204" pitchFamily="34" charset="0"/>
              </a:rPr>
              <a:t>Why</a:t>
            </a:r>
            <a:r>
              <a:rPr lang="es-ES" sz="2100" b="1" dirty="0">
                <a:latin typeface="Arial Narrow" panose="020B0606020202030204" pitchFamily="34" charset="0"/>
              </a:rPr>
              <a:t> </a:t>
            </a:r>
            <a:r>
              <a:rPr lang="es-ES" sz="2100" b="1" dirty="0" err="1">
                <a:latin typeface="Arial Narrow" panose="020B0606020202030204" pitchFamily="34" charset="0"/>
              </a:rPr>
              <a:t>is</a:t>
            </a:r>
            <a:r>
              <a:rPr lang="es-ES" sz="2100" b="1" dirty="0">
                <a:latin typeface="Arial Narrow" panose="020B0606020202030204" pitchFamily="34" charset="0"/>
              </a:rPr>
              <a:t> </a:t>
            </a:r>
            <a:r>
              <a:rPr lang="es-ES" sz="2100" b="1" dirty="0" err="1">
                <a:latin typeface="Arial Narrow" panose="020B0606020202030204" pitchFamily="34" charset="0"/>
              </a:rPr>
              <a:t>it</a:t>
            </a:r>
            <a:r>
              <a:rPr lang="es-ES" sz="2100" b="1" dirty="0">
                <a:latin typeface="Arial Narrow" panose="020B0606020202030204" pitchFamily="34" charset="0"/>
              </a:rPr>
              <a:t> </a:t>
            </a:r>
            <a:r>
              <a:rPr lang="es-ES" sz="2100" b="1" dirty="0" err="1">
                <a:latin typeface="Arial Narrow" panose="020B0606020202030204" pitchFamily="34" charset="0"/>
              </a:rPr>
              <a:t>important</a:t>
            </a:r>
            <a:r>
              <a:rPr lang="es-ES" sz="2100" b="1" dirty="0">
                <a:latin typeface="Arial Narrow" panose="020B0606020202030204" pitchFamily="34" charset="0"/>
              </a:rPr>
              <a:t>?</a:t>
            </a:r>
            <a:endParaRPr lang="es-ES" sz="2100" b="1" dirty="0">
              <a:solidFill>
                <a:srgbClr val="666666"/>
              </a:solidFill>
              <a:latin typeface="Arial Narrow" panose="020B0606020202030204" pitchFamily="34" charset="0"/>
            </a:endParaRPr>
          </a:p>
          <a:p>
            <a:pPr marL="114300" indent="0" algn="just">
              <a:buNone/>
            </a:pPr>
            <a:r>
              <a:rPr lang="en-US" sz="1900" dirty="0">
                <a:solidFill>
                  <a:schemeClr val="tx1"/>
                </a:solidFill>
                <a:latin typeface="Arial Narrow" panose="020B0606020202030204" pitchFamily="34" charset="0"/>
              </a:rPr>
              <a:t>As maintained by  Mixon (2018) Google Drive is “</a:t>
            </a:r>
            <a:r>
              <a:rPr lang="en-US" sz="1900" b="0" i="0" dirty="0">
                <a:solidFill>
                  <a:schemeClr val="tx1"/>
                </a:solidFill>
                <a:effectLst/>
                <a:latin typeface="Arial Narrow" panose="020B0606020202030204" pitchFamily="34" charset="0"/>
              </a:rPr>
              <a:t>a free cloud-based storage service that enables users to store and access files online and which in addition, allows to share the documents with other users. The service syncs stored documents, photos and more across all of the user's devices, including mobile devices, tablets and PCs. Besides, Google </a:t>
            </a:r>
            <a:r>
              <a:rPr lang="en-US" sz="1900" dirty="0">
                <a:solidFill>
                  <a:schemeClr val="tx1"/>
                </a:solidFill>
                <a:latin typeface="Arial Narrow" panose="020B0606020202030204" pitchFamily="34" charset="0"/>
              </a:rPr>
              <a:t>D</a:t>
            </a:r>
            <a:r>
              <a:rPr lang="en-US" sz="1900" b="0" i="0" dirty="0">
                <a:solidFill>
                  <a:schemeClr val="tx1"/>
                </a:solidFill>
                <a:effectLst/>
                <a:latin typeface="Arial Narrow" panose="020B0606020202030204" pitchFamily="34" charset="0"/>
              </a:rPr>
              <a:t>rive is further complemented by Google </a:t>
            </a:r>
            <a:r>
              <a:rPr lang="en-US" sz="1900" dirty="0">
                <a:solidFill>
                  <a:schemeClr val="tx1"/>
                </a:solidFill>
                <a:latin typeface="Arial Narrow" panose="020B0606020202030204" pitchFamily="34" charset="0"/>
              </a:rPr>
              <a:t>D</a:t>
            </a:r>
            <a:r>
              <a:rPr lang="en-US" sz="1900" b="0" i="0" dirty="0">
                <a:solidFill>
                  <a:schemeClr val="tx1"/>
                </a:solidFill>
                <a:effectLst/>
                <a:latin typeface="Arial Narrow" panose="020B0606020202030204" pitchFamily="34" charset="0"/>
              </a:rPr>
              <a:t>ocs, Google </a:t>
            </a:r>
            <a:r>
              <a:rPr lang="en-US" sz="1900" dirty="0">
                <a:solidFill>
                  <a:schemeClr val="tx1"/>
                </a:solidFill>
                <a:latin typeface="Arial Narrow" panose="020B0606020202030204" pitchFamily="34" charset="0"/>
              </a:rPr>
              <a:t>S</a:t>
            </a:r>
            <a:r>
              <a:rPr lang="en-US" sz="1900" b="0" i="0" dirty="0">
                <a:solidFill>
                  <a:schemeClr val="tx1"/>
                </a:solidFill>
                <a:effectLst/>
                <a:latin typeface="Arial Narrow" panose="020B0606020202030204" pitchFamily="34" charset="0"/>
              </a:rPr>
              <a:t>heets, Google </a:t>
            </a:r>
            <a:r>
              <a:rPr lang="en-US" sz="1900" dirty="0">
                <a:solidFill>
                  <a:schemeClr val="tx1"/>
                </a:solidFill>
                <a:latin typeface="Arial Narrow" panose="020B0606020202030204" pitchFamily="34" charset="0"/>
              </a:rPr>
              <a:t>S</a:t>
            </a:r>
            <a:r>
              <a:rPr lang="en-US" sz="1900" b="0" i="0" dirty="0">
                <a:solidFill>
                  <a:schemeClr val="tx1"/>
                </a:solidFill>
                <a:effectLst/>
                <a:latin typeface="Arial Narrow" panose="020B0606020202030204" pitchFamily="34" charset="0"/>
              </a:rPr>
              <a:t>lides and Google </a:t>
            </a:r>
            <a:r>
              <a:rPr lang="en-US" sz="1900" dirty="0">
                <a:solidFill>
                  <a:schemeClr val="tx1"/>
                </a:solidFill>
                <a:latin typeface="Arial Narrow" panose="020B0606020202030204" pitchFamily="34" charset="0"/>
              </a:rPr>
              <a:t>F</a:t>
            </a:r>
            <a:r>
              <a:rPr lang="en-US" sz="1900" b="0" i="0" dirty="0">
                <a:solidFill>
                  <a:schemeClr val="tx1"/>
                </a:solidFill>
                <a:effectLst/>
                <a:latin typeface="Arial Narrow" panose="020B0606020202030204" pitchFamily="34" charset="0"/>
              </a:rPr>
              <a:t>orms.</a:t>
            </a:r>
          </a:p>
          <a:p>
            <a:pPr marL="114300" indent="0" algn="just">
              <a:buNone/>
            </a:pPr>
            <a:endParaRPr lang="en-US" sz="1900" dirty="0">
              <a:solidFill>
                <a:schemeClr val="tx1"/>
              </a:solidFill>
              <a:latin typeface="Arial Narrow" panose="020B0606020202030204" pitchFamily="34" charset="0"/>
            </a:endParaRPr>
          </a:p>
          <a:p>
            <a:pPr marL="114300" indent="0" algn="just">
              <a:buNone/>
            </a:pPr>
            <a:r>
              <a:rPr lang="en-US" sz="1900" dirty="0">
                <a:solidFill>
                  <a:schemeClr val="tx1"/>
                </a:solidFill>
                <a:latin typeface="Arial Narrow" panose="020B0606020202030204" pitchFamily="34" charset="0"/>
              </a:rPr>
              <a:t>Ready to make the most of it? </a:t>
            </a:r>
            <a:r>
              <a:rPr lang="en-US" sz="1900" i="0" dirty="0">
                <a:solidFill>
                  <a:schemeClr val="tx1"/>
                </a:solidFill>
                <a:effectLst/>
                <a:latin typeface="Arial Narrow" panose="020B0606020202030204" pitchFamily="34" charset="0"/>
              </a:rPr>
              <a:t>Take a look at the video on the left!</a:t>
            </a:r>
            <a:endParaRPr lang="es-ES" sz="1900" dirty="0">
              <a:solidFill>
                <a:schemeClr val="tx1"/>
              </a:solidFill>
              <a:latin typeface="Arial Narrow" panose="020B0606020202030204" pitchFamily="34" charset="0"/>
            </a:endParaRPr>
          </a:p>
          <a:p>
            <a:pPr marL="114300" indent="0" algn="just">
              <a:buNone/>
            </a:pPr>
            <a:endParaRPr lang="en-U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1026" name="Picture 2">
            <a:extLst>
              <a:ext uri="{FF2B5EF4-FFF2-40B4-BE49-F238E27FC236}">
                <a16:creationId xmlns:a16="http://schemas.microsoft.com/office/drawing/2014/main" id="{EB5C44BC-F6F7-24FC-A57D-0B9F760D5F7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708800" y="1237"/>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o use Google Drive - Tutorial for Beginners">
            <a:hlinkClick r:id="" action="ppaction://media"/>
            <a:extLst>
              <a:ext uri="{FF2B5EF4-FFF2-40B4-BE49-F238E27FC236}">
                <a16:creationId xmlns:a16="http://schemas.microsoft.com/office/drawing/2014/main" id="{5A9009E1-21D8-43BD-C4D1-D53E6749DBE7}"/>
              </a:ext>
            </a:extLst>
          </p:cNvPr>
          <p:cNvPicPr>
            <a:picLocks noRot="1" noChangeAspect="1"/>
          </p:cNvPicPr>
          <p:nvPr>
            <a:videoFile r:link="rId1"/>
          </p:nvPr>
        </p:nvPicPr>
        <p:blipFill>
          <a:blip r:embed="rId5"/>
          <a:stretch>
            <a:fillRect/>
          </a:stretch>
        </p:blipFill>
        <p:spPr>
          <a:xfrm>
            <a:off x="650515" y="1986699"/>
            <a:ext cx="5105489" cy="2884602"/>
          </a:xfrm>
          <a:prstGeom prst="rect">
            <a:avLst/>
          </a:prstGeom>
        </p:spPr>
      </p:pic>
    </p:spTree>
    <p:extLst>
      <p:ext uri="{BB962C8B-B14F-4D97-AF65-F5344CB8AC3E}">
        <p14:creationId xmlns:p14="http://schemas.microsoft.com/office/powerpoint/2010/main" val="60830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Google Drive</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76</a:t>
            </a:fld>
            <a:endParaRPr lang="en-US" dirty="0"/>
          </a:p>
        </p:txBody>
      </p:sp>
      <p:pic>
        <p:nvPicPr>
          <p:cNvPr id="5" name="Picture 4">
            <a:extLst>
              <a:ext uri="{FF2B5EF4-FFF2-40B4-BE49-F238E27FC236}">
                <a16:creationId xmlns:a16="http://schemas.microsoft.com/office/drawing/2014/main" id="{FC88BB21-4557-4EE1-6C37-E3B86BAD71FD}"/>
              </a:ext>
            </a:extLst>
          </p:cNvPr>
          <p:cNvPicPr>
            <a:picLocks noChangeAspect="1"/>
          </p:cNvPicPr>
          <p:nvPr/>
        </p:nvPicPr>
        <p:blipFill rotWithShape="1">
          <a:blip r:embed="rId2"/>
          <a:srcRect t="8788" b="6061"/>
          <a:stretch/>
        </p:blipFill>
        <p:spPr>
          <a:xfrm>
            <a:off x="4161126" y="2281524"/>
            <a:ext cx="6612947" cy="3167452"/>
          </a:xfrm>
          <a:prstGeom prst="rect">
            <a:avLst/>
          </a:prstGeom>
        </p:spPr>
      </p:pic>
      <p:sp>
        <p:nvSpPr>
          <p:cNvPr id="6" name="Left Brace 5">
            <a:extLst>
              <a:ext uri="{FF2B5EF4-FFF2-40B4-BE49-F238E27FC236}">
                <a16:creationId xmlns:a16="http://schemas.microsoft.com/office/drawing/2014/main" id="{FF911C93-35FD-4677-FF9E-A727912B43AD}"/>
              </a:ext>
            </a:extLst>
          </p:cNvPr>
          <p:cNvSpPr/>
          <p:nvPr/>
        </p:nvSpPr>
        <p:spPr>
          <a:xfrm>
            <a:off x="3525548" y="2139637"/>
            <a:ext cx="331211" cy="3451225"/>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pic>
        <p:nvPicPr>
          <p:cNvPr id="8" name="Picture 7">
            <a:extLst>
              <a:ext uri="{FF2B5EF4-FFF2-40B4-BE49-F238E27FC236}">
                <a16:creationId xmlns:a16="http://schemas.microsoft.com/office/drawing/2014/main" id="{136A2693-6580-9930-E281-638A71CCE0E7}"/>
              </a:ext>
            </a:extLst>
          </p:cNvPr>
          <p:cNvPicPr>
            <a:picLocks noChangeAspect="1"/>
          </p:cNvPicPr>
          <p:nvPr/>
        </p:nvPicPr>
        <p:blipFill rotWithShape="1">
          <a:blip r:embed="rId3"/>
          <a:srcRect t="8940" r="74354" b="9090"/>
          <a:stretch/>
        </p:blipFill>
        <p:spPr>
          <a:xfrm>
            <a:off x="1469085" y="2197424"/>
            <a:ext cx="1904280" cy="3423590"/>
          </a:xfrm>
          <a:prstGeom prst="rect">
            <a:avLst/>
          </a:prstGeom>
        </p:spPr>
      </p:pic>
      <p:sp>
        <p:nvSpPr>
          <p:cNvPr id="3" name="TextBox 2">
            <a:extLst>
              <a:ext uri="{FF2B5EF4-FFF2-40B4-BE49-F238E27FC236}">
                <a16:creationId xmlns:a16="http://schemas.microsoft.com/office/drawing/2014/main" id="{EAC1A990-D617-ECB4-CB1E-D428E69A8EAA}"/>
              </a:ext>
            </a:extLst>
          </p:cNvPr>
          <p:cNvSpPr txBox="1"/>
          <p:nvPr/>
        </p:nvSpPr>
        <p:spPr>
          <a:xfrm>
            <a:off x="758261" y="1169133"/>
            <a:ext cx="6545382" cy="1231106"/>
          </a:xfrm>
          <a:prstGeom prst="rect">
            <a:avLst/>
          </a:prstGeom>
          <a:noFill/>
        </p:spPr>
        <p:txBody>
          <a:bodyPr wrap="none" rtlCol="0">
            <a:spAutoFit/>
          </a:bodyPr>
          <a:lstStyle/>
          <a:p>
            <a:pPr algn="just"/>
            <a:r>
              <a:rPr lang="es-ES" sz="2000" dirty="0">
                <a:latin typeface="Arial Narrow" panose="020B0606020202030204" pitchFamily="34" charset="0"/>
                <a:ea typeface="Calibri" panose="020F0502020204030204" pitchFamily="34" charset="0"/>
              </a:rPr>
              <a:t>T</a:t>
            </a:r>
            <a:r>
              <a:rPr lang="en-CY" sz="2000" dirty="0">
                <a:effectLst/>
                <a:latin typeface="Arial Narrow" panose="020B0606020202030204" pitchFamily="34" charset="0"/>
                <a:ea typeface="Calibri" panose="020F0502020204030204" pitchFamily="34" charset="0"/>
              </a:rPr>
              <a:t>his is </a:t>
            </a:r>
            <a:r>
              <a:rPr lang="es-ES" sz="2000" dirty="0" err="1">
                <a:effectLst/>
                <a:latin typeface="Arial Narrow" panose="020B0606020202030204" pitchFamily="34" charset="0"/>
                <a:ea typeface="Calibri" panose="020F0502020204030204" pitchFamily="34" charset="0"/>
              </a:rPr>
              <a:t>what</a:t>
            </a:r>
            <a:r>
              <a:rPr lang="en-CY" sz="2000" dirty="0">
                <a:effectLst/>
                <a:latin typeface="Arial Narrow" panose="020B0606020202030204" pitchFamily="34" charset="0"/>
                <a:ea typeface="Calibri" panose="020F0502020204030204" pitchFamily="34" charset="0"/>
              </a:rPr>
              <a:t> a </a:t>
            </a:r>
            <a:r>
              <a:rPr lang="es-ES" sz="2000" dirty="0">
                <a:effectLst/>
                <a:latin typeface="Arial Narrow" panose="020B0606020202030204" pitchFamily="34" charset="0"/>
                <a:ea typeface="Calibri" panose="020F0502020204030204" pitchFamily="34" charset="0"/>
              </a:rPr>
              <a:t>Google</a:t>
            </a:r>
            <a:r>
              <a:rPr lang="en-CY" sz="2000" dirty="0">
                <a:effectLst/>
                <a:latin typeface="Arial Narrow" panose="020B0606020202030204" pitchFamily="34" charset="0"/>
                <a:ea typeface="Calibri" panose="020F0502020204030204" pitchFamily="34" charset="0"/>
              </a:rPr>
              <a:t> </a:t>
            </a:r>
            <a:r>
              <a:rPr lang="es-ES" sz="2000" dirty="0">
                <a:latin typeface="Arial Narrow" panose="020B0606020202030204" pitchFamily="34" charset="0"/>
                <a:ea typeface="Calibri" panose="020F0502020204030204" pitchFamily="34" charset="0"/>
              </a:rPr>
              <a:t>D</a:t>
            </a:r>
            <a:r>
              <a:rPr lang="en-CY" sz="2000" dirty="0">
                <a:effectLst/>
                <a:latin typeface="Arial Narrow" panose="020B0606020202030204" pitchFamily="34" charset="0"/>
                <a:ea typeface="Calibri" panose="020F0502020204030204" pitchFamily="34" charset="0"/>
              </a:rPr>
              <a:t>rive might look like. </a:t>
            </a:r>
            <a:endParaRPr lang="es-ES" sz="2000" dirty="0">
              <a:effectLst/>
              <a:latin typeface="Arial Narrow" panose="020B0606020202030204" pitchFamily="34" charset="0"/>
              <a:ea typeface="Calibri" panose="020F0502020204030204" pitchFamily="34" charset="0"/>
            </a:endParaRPr>
          </a:p>
          <a:p>
            <a:pPr algn="just"/>
            <a:r>
              <a:rPr lang="en-CY" sz="2000" dirty="0">
                <a:effectLst/>
                <a:latin typeface="Arial Narrow" panose="020B0606020202030204" pitchFamily="34" charset="0"/>
                <a:ea typeface="Calibri" panose="020F0502020204030204" pitchFamily="34" charset="0"/>
              </a:rPr>
              <a:t>Think of it as a big storage space for all your documents, forms etc...</a:t>
            </a:r>
          </a:p>
          <a:p>
            <a:r>
              <a:rPr lang="en-CY" sz="2000" dirty="0">
                <a:effectLst/>
                <a:latin typeface="Arial Narrow" panose="020B0606020202030204" pitchFamily="34" charset="0"/>
                <a:ea typeface="Calibri" panose="020F0502020204030204" pitchFamily="34" charset="0"/>
              </a:rPr>
              <a:t> </a:t>
            </a:r>
          </a:p>
          <a:p>
            <a:endParaRPr lang="en-CY" dirty="0"/>
          </a:p>
        </p:txBody>
      </p:sp>
    </p:spTree>
    <p:extLst>
      <p:ext uri="{BB962C8B-B14F-4D97-AF65-F5344CB8AC3E}">
        <p14:creationId xmlns:p14="http://schemas.microsoft.com/office/powerpoint/2010/main" val="3011706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77</a:t>
            </a:fld>
            <a:endParaRPr lang="en-US" dirty="0"/>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2" name="Google Shape;103;p2">
            <a:extLst>
              <a:ext uri="{FF2B5EF4-FFF2-40B4-BE49-F238E27FC236}">
                <a16:creationId xmlns:a16="http://schemas.microsoft.com/office/drawing/2014/main" id="{ADA0BED5-1248-5099-6B28-061895C608E6}"/>
              </a:ext>
            </a:extLst>
          </p:cNvPr>
          <p:cNvSpPr/>
          <p:nvPr/>
        </p:nvSpPr>
        <p:spPr>
          <a:xfrm>
            <a:off x="0" y="689113"/>
            <a:ext cx="386334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lang="en-GB"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7" name="Text Placeholder 4">
            <a:extLst>
              <a:ext uri="{FF2B5EF4-FFF2-40B4-BE49-F238E27FC236}">
                <a16:creationId xmlns:a16="http://schemas.microsoft.com/office/drawing/2014/main" id="{FDB823B6-34E6-BF50-0F8B-6581537E2E51}"/>
              </a:ext>
            </a:extLst>
          </p:cNvPr>
          <p:cNvSpPr>
            <a:spLocks noGrp="1"/>
          </p:cNvSpPr>
          <p:nvPr>
            <p:ph type="body" idx="1"/>
          </p:nvPr>
        </p:nvSpPr>
        <p:spPr>
          <a:xfrm>
            <a:off x="6267450" y="1840210"/>
            <a:ext cx="5372100" cy="2978925"/>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a:t>
            </a:r>
            <a:r>
              <a:rPr lang="en-CY" sz="2000" b="1" dirty="0">
                <a:latin typeface="Arial Narrow" panose="020B0606020202030204" pitchFamily="34" charset="0"/>
              </a:rPr>
              <a:t>‘</a:t>
            </a:r>
            <a:r>
              <a:rPr lang="es-ES" sz="2000" b="1" dirty="0">
                <a:latin typeface="Arial Narrow" panose="020B0606020202030204" pitchFamily="34" charset="0"/>
              </a:rPr>
              <a:t>Google Docs</a:t>
            </a:r>
            <a:r>
              <a:rPr lang="en-CY" sz="2000" b="1" dirty="0">
                <a:latin typeface="Arial Narrow" panose="020B0606020202030204" pitchFamily="34" charset="0"/>
              </a:rPr>
              <a:t>’</a:t>
            </a:r>
            <a:r>
              <a:rPr lang="es-ES" sz="2000" b="1" dirty="0">
                <a:latin typeface="Arial Narrow" panose="020B0606020202030204" pitchFamily="34" charset="0"/>
              </a:rPr>
              <a:t>?</a:t>
            </a:r>
          </a:p>
          <a:p>
            <a:pPr marL="114300" indent="0" algn="just">
              <a:buNone/>
            </a:pPr>
            <a:r>
              <a:rPr lang="es-ES" sz="2000" dirty="0">
                <a:solidFill>
                  <a:schemeClr val="tx1"/>
                </a:solidFill>
                <a:latin typeface="Arial Narrow" panose="020B0606020202030204" pitchFamily="34" charset="0"/>
              </a:rPr>
              <a:t>As </a:t>
            </a:r>
            <a:r>
              <a:rPr lang="es-ES" sz="2000" dirty="0" err="1">
                <a:solidFill>
                  <a:schemeClr val="tx1"/>
                </a:solidFill>
                <a:latin typeface="Arial Narrow" panose="020B0606020202030204" pitchFamily="34" charset="0"/>
              </a:rPr>
              <a:t>stated</a:t>
            </a:r>
            <a:r>
              <a:rPr lang="es-ES" sz="2000" dirty="0">
                <a:solidFill>
                  <a:schemeClr val="tx1"/>
                </a:solidFill>
                <a:latin typeface="Arial Narrow" panose="020B0606020202030204" pitchFamily="34" charset="0"/>
              </a:rPr>
              <a:t> in</a:t>
            </a:r>
            <a:r>
              <a:rPr lang="en-CY" sz="2000" dirty="0">
                <a:solidFill>
                  <a:schemeClr val="tx1"/>
                </a:solidFill>
                <a:latin typeface="Arial Narrow" panose="020B0606020202030204" pitchFamily="34" charset="0"/>
              </a:rPr>
              <a:t> the</a:t>
            </a:r>
            <a:r>
              <a:rPr lang="es-ES" sz="2000" dirty="0">
                <a:solidFill>
                  <a:schemeClr val="tx1"/>
                </a:solidFill>
                <a:latin typeface="Arial Narrow" panose="020B0606020202030204" pitchFamily="34" charset="0"/>
              </a:rPr>
              <a:t> BIT.AI Blog </a:t>
            </a:r>
            <a:r>
              <a:rPr lang="es-ES" sz="2000" dirty="0" err="1">
                <a:solidFill>
                  <a:schemeClr val="tx1"/>
                </a:solidFill>
                <a:latin typeface="Arial Narrow" panose="020B0606020202030204" pitchFamily="34" charset="0"/>
              </a:rPr>
              <a:t>webpage</a:t>
            </a:r>
            <a:r>
              <a:rPr lang="es-ES" sz="2000" dirty="0">
                <a:solidFill>
                  <a:schemeClr val="tx1"/>
                </a:solidFill>
                <a:latin typeface="Arial Narrow" panose="020B0606020202030204" pitchFamily="34" charset="0"/>
              </a:rPr>
              <a:t> (2020) Google Docs </a:t>
            </a:r>
            <a:r>
              <a:rPr lang="es-ES" sz="2000" dirty="0" err="1">
                <a:solidFill>
                  <a:schemeClr val="tx1"/>
                </a:solidFill>
                <a:latin typeface="Arial Narrow" panose="020B0606020202030204" pitchFamily="34" charset="0"/>
              </a:rPr>
              <a:t>is</a:t>
            </a:r>
            <a:r>
              <a:rPr lang="en-US" sz="2000" i="0" dirty="0">
                <a:solidFill>
                  <a:schemeClr val="tx1"/>
                </a:solidFill>
                <a:effectLst/>
                <a:latin typeface="Arial Narrow" panose="020B0606020202030204" pitchFamily="34" charset="0"/>
              </a:rPr>
              <a:t> a word processor by Google that operates in the cloud.</a:t>
            </a:r>
            <a:r>
              <a:rPr lang="es-ES" sz="2000" i="0" dirty="0">
                <a:solidFill>
                  <a:schemeClr val="tx1"/>
                </a:solidFill>
                <a:effectLst/>
                <a:latin typeface="Arial Narrow" panose="020B0606020202030204" pitchFamily="34" charset="0"/>
              </a:rPr>
              <a:t> </a:t>
            </a: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r>
              <a:rPr lang="en-US" sz="2000" dirty="0">
                <a:solidFill>
                  <a:schemeClr val="tx1"/>
                </a:solidFill>
                <a:latin typeface="Arial Narrow" panose="020B0606020202030204" pitchFamily="34" charset="0"/>
              </a:rPr>
              <a:t>Ready to make the most of it? </a:t>
            </a:r>
            <a:r>
              <a:rPr lang="en-US" sz="2000" i="0" dirty="0">
                <a:solidFill>
                  <a:schemeClr val="tx1"/>
                </a:solidFill>
                <a:effectLst/>
                <a:latin typeface="Arial Narrow" panose="020B0606020202030204" pitchFamily="34" charset="0"/>
              </a:rPr>
              <a:t>Take a look at the video on the left!</a:t>
            </a: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2052" name="Picture 4">
            <a:extLst>
              <a:ext uri="{FF2B5EF4-FFF2-40B4-BE49-F238E27FC236}">
                <a16:creationId xmlns:a16="http://schemas.microsoft.com/office/drawing/2014/main" id="{1A0E181C-E1FC-2C79-9BDF-BC10347D143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97950" y="0"/>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o Use Google Docs - Beginner's Guide">
            <a:hlinkClick r:id="" action="ppaction://media"/>
            <a:extLst>
              <a:ext uri="{FF2B5EF4-FFF2-40B4-BE49-F238E27FC236}">
                <a16:creationId xmlns:a16="http://schemas.microsoft.com/office/drawing/2014/main" id="{A0033169-BDEF-BD02-8746-52E7F8F8FB99}"/>
              </a:ext>
            </a:extLst>
          </p:cNvPr>
          <p:cNvPicPr>
            <a:picLocks noRot="1" noChangeAspect="1"/>
          </p:cNvPicPr>
          <p:nvPr>
            <a:videoFile r:link="rId1"/>
          </p:nvPr>
        </p:nvPicPr>
        <p:blipFill>
          <a:blip r:embed="rId5"/>
          <a:stretch>
            <a:fillRect/>
          </a:stretch>
        </p:blipFill>
        <p:spPr>
          <a:xfrm>
            <a:off x="1124640" y="2135635"/>
            <a:ext cx="4226679" cy="2388074"/>
          </a:xfrm>
          <a:prstGeom prst="rect">
            <a:avLst/>
          </a:prstGeom>
        </p:spPr>
      </p:pic>
    </p:spTree>
    <p:extLst>
      <p:ext uri="{BB962C8B-B14F-4D97-AF65-F5344CB8AC3E}">
        <p14:creationId xmlns:p14="http://schemas.microsoft.com/office/powerpoint/2010/main" val="1697804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Google Docs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78</a:t>
            </a:fld>
            <a:endParaRPr lang="en-US" dirty="0"/>
          </a:p>
        </p:txBody>
      </p:sp>
      <p:pic>
        <p:nvPicPr>
          <p:cNvPr id="7" name="Picture 6">
            <a:extLst>
              <a:ext uri="{FF2B5EF4-FFF2-40B4-BE49-F238E27FC236}">
                <a16:creationId xmlns:a16="http://schemas.microsoft.com/office/drawing/2014/main" id="{9A094B4C-3B68-1A4E-374F-800915B98F30}"/>
              </a:ext>
            </a:extLst>
          </p:cNvPr>
          <p:cNvPicPr>
            <a:picLocks noChangeAspect="1"/>
          </p:cNvPicPr>
          <p:nvPr/>
        </p:nvPicPr>
        <p:blipFill rotWithShape="1">
          <a:blip r:embed="rId2"/>
          <a:srcRect t="8636" r="16644" b="6212"/>
          <a:stretch/>
        </p:blipFill>
        <p:spPr>
          <a:xfrm>
            <a:off x="1799112" y="1290848"/>
            <a:ext cx="8400803" cy="4827251"/>
          </a:xfrm>
          <a:prstGeom prst="rect">
            <a:avLst/>
          </a:prstGeom>
        </p:spPr>
      </p:pic>
    </p:spTree>
    <p:extLst>
      <p:ext uri="{BB962C8B-B14F-4D97-AF65-F5344CB8AC3E}">
        <p14:creationId xmlns:p14="http://schemas.microsoft.com/office/powerpoint/2010/main" val="1355263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875284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11" name="Google Shape;105;p2">
            <a:extLst>
              <a:ext uri="{FF2B5EF4-FFF2-40B4-BE49-F238E27FC236}">
                <a16:creationId xmlns:a16="http://schemas.microsoft.com/office/drawing/2014/main" id="{CF0B73FD-444A-0D9E-E94E-D7952BCB8723}"/>
              </a:ext>
            </a:extLst>
          </p:cNvPr>
          <p:cNvSpPr txBox="1">
            <a:spLocks noGrp="1"/>
          </p:cNvSpPr>
          <p:nvPr>
            <p:ph type="body" idx="1"/>
          </p:nvPr>
        </p:nvSpPr>
        <p:spPr>
          <a:xfrm>
            <a:off x="461583" y="1857492"/>
            <a:ext cx="6840319" cy="4064073"/>
          </a:xfrm>
          <a:prstGeom prst="rect">
            <a:avLst/>
          </a:prstGeom>
          <a:noFill/>
          <a:ln>
            <a:noFill/>
          </a:ln>
        </p:spPr>
        <p:txBody>
          <a:bodyPr spcFirstLastPara="1" wrap="square" lIns="91425" tIns="45700" rIns="91425" bIns="45700" anchor="t" anchorCtr="0">
            <a:normAutofit/>
          </a:bodyPr>
          <a:lstStyle/>
          <a:p>
            <a:pPr marL="114300" indent="0" algn="just">
              <a:lnSpc>
                <a:spcPct val="107000"/>
              </a:lnSpc>
              <a:spcAft>
                <a:spcPts val="800"/>
              </a:spcAft>
              <a:buNone/>
            </a:pPr>
            <a:r>
              <a:rPr lang="en-GB" sz="2000" b="1" dirty="0">
                <a:effectLst/>
                <a:latin typeface="Arial Narrow" panose="020B0606020202030204" pitchFamily="34" charset="0"/>
                <a:ea typeface="Calibri" panose="020F0502020204030204" pitchFamily="34" charset="0"/>
                <a:cs typeface="Times New Roman" panose="02020603050405020304" pitchFamily="18" charset="0"/>
              </a:rPr>
              <a:t>Main Objectives: </a:t>
            </a:r>
          </a:p>
          <a:p>
            <a:pPr algn="just">
              <a:lnSpc>
                <a:spcPct val="100000"/>
              </a:lnSpc>
              <a:spcAft>
                <a:spcPts val="800"/>
              </a:spcAft>
              <a:buFont typeface="Wingdings" panose="05000000000000000000" pitchFamily="2" charset="2"/>
              <a:buChar char="§"/>
            </a:pPr>
            <a:r>
              <a:rPr lang="en-GB" sz="2000" dirty="0">
                <a:latin typeface="Arial Narrow" panose="020B0606020202030204" pitchFamily="34" charset="0"/>
                <a:ea typeface="Calibri" panose="020F0502020204030204" pitchFamily="34" charset="0"/>
                <a:cs typeface="Times New Roman" panose="02020603050405020304" pitchFamily="18" charset="0"/>
              </a:rPr>
              <a:t>State what Social Media and online communication is </a:t>
            </a:r>
            <a:endParaRPr lang="en-CY" sz="20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To introduce learners to online communication using </a:t>
            </a:r>
          </a:p>
          <a:p>
            <a:pPr marL="114300" indent="0">
              <a:lnSpc>
                <a:spcPct val="100000"/>
              </a:lnSpc>
              <a:buNone/>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	1. WhatsApp</a:t>
            </a:r>
            <a:endParaRPr lang="en-GB" sz="2000" dirty="0">
              <a:latin typeface="Arial Narrow" panose="020B0606020202030204" pitchFamily="34" charset="0"/>
              <a:ea typeface="Calibri" panose="020F0502020204030204" pitchFamily="34" charset="0"/>
              <a:cs typeface="Times New Roman" panose="02020603050405020304" pitchFamily="18" charset="0"/>
            </a:endParaRPr>
          </a:p>
          <a:p>
            <a:pPr marL="114300" indent="0">
              <a:lnSpc>
                <a:spcPct val="100000"/>
              </a:lnSpc>
              <a:buNone/>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	2. Messen</a:t>
            </a:r>
            <a:r>
              <a:rPr lang="en-GB" sz="2000" dirty="0">
                <a:latin typeface="Arial Narrow" panose="020B0606020202030204" pitchFamily="34" charset="0"/>
                <a:ea typeface="Calibri" panose="020F0502020204030204" pitchFamily="34" charset="0"/>
                <a:cs typeface="Times New Roman" panose="02020603050405020304" pitchFamily="18" charset="0"/>
              </a:rPr>
              <a:t>ger </a:t>
            </a:r>
            <a:endParaRPr lang="en-GB" sz="2000" dirty="0">
              <a:effectLst/>
              <a:latin typeface="Arial Narrow" panose="020B0606020202030204" pitchFamily="34" charset="0"/>
              <a:ea typeface="Calibri" panose="020F0502020204030204" pitchFamily="34" charset="0"/>
              <a:cs typeface="Times New Roman" panose="02020603050405020304" pitchFamily="18" charset="0"/>
            </a:endParaRPr>
          </a:p>
          <a:p>
            <a:pPr>
              <a:lnSpc>
                <a:spcPct val="100000"/>
              </a:lnSpc>
              <a:buFont typeface="Wingdings" panose="05000000000000000000" pitchFamily="2" charset="2"/>
              <a:buChar char="§"/>
            </a:pPr>
            <a:r>
              <a:rPr lang="en-GB" sz="2000" dirty="0">
                <a:latin typeface="Arial Narrow" panose="020B0606020202030204" pitchFamily="34" charset="0"/>
                <a:ea typeface="Calibri" panose="020F0502020204030204" pitchFamily="34" charset="0"/>
                <a:cs typeface="Times New Roman" panose="02020603050405020304" pitchFamily="18" charset="0"/>
              </a:rPr>
              <a:t>Explain how to use social media platforms </a:t>
            </a:r>
          </a:p>
          <a:p>
            <a:pPr marL="114300" indent="0">
              <a:lnSpc>
                <a:spcPct val="100000"/>
              </a:lnSpc>
              <a:buNone/>
            </a:pPr>
            <a:r>
              <a:rPr lang="en-GB" sz="2000" dirty="0">
                <a:latin typeface="Arial Narrow" panose="020B0606020202030204" pitchFamily="34" charset="0"/>
                <a:ea typeface="Calibri" panose="020F0502020204030204" pitchFamily="34" charset="0"/>
                <a:cs typeface="Times New Roman" panose="02020603050405020304" pitchFamily="18" charset="0"/>
              </a:rPr>
              <a:t>	1. Facebook</a:t>
            </a:r>
          </a:p>
          <a:p>
            <a:pPr>
              <a:lnSpc>
                <a:spcPct val="100000"/>
              </a:lnSpc>
              <a:buFont typeface="Wingdings" panose="05000000000000000000" pitchFamily="2" charset="2"/>
              <a:buChar char="§"/>
            </a:pPr>
            <a:r>
              <a:rPr lang="en-GB" sz="2000" dirty="0">
                <a:effectLst/>
                <a:latin typeface="Arial Narrow" panose="020B0606020202030204" pitchFamily="34" charset="0"/>
                <a:ea typeface="Calibri" panose="020F0502020204030204" pitchFamily="34" charset="0"/>
                <a:cs typeface="Times New Roman" panose="02020603050405020304" pitchFamily="18" charset="0"/>
              </a:rPr>
              <a:t>Figure out ho</a:t>
            </a:r>
            <a:r>
              <a:rPr lang="en-GB" sz="2000" dirty="0">
                <a:latin typeface="Arial Narrow" panose="020B0606020202030204" pitchFamily="34" charset="0"/>
                <a:ea typeface="Calibri" panose="020F0502020204030204" pitchFamily="34" charset="0"/>
                <a:cs typeface="Times New Roman" panose="02020603050405020304" pitchFamily="18" charset="0"/>
              </a:rPr>
              <a:t>w to use LinkedIn for job searching and networking </a:t>
            </a:r>
            <a:endParaRPr lang="en-GB" sz="20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925FB045-B583-3475-4D6E-69E9AE32BF5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10258" y="2326477"/>
            <a:ext cx="2580334" cy="3126105"/>
          </a:xfrm>
          <a:prstGeom prst="rect">
            <a:avLst/>
          </a:prstGeom>
        </p:spPr>
      </p:pic>
      <p:sp>
        <p:nvSpPr>
          <p:cNvPr id="8" name="TextBox 7">
            <a:extLst>
              <a:ext uri="{FF2B5EF4-FFF2-40B4-BE49-F238E27FC236}">
                <a16:creationId xmlns:a16="http://schemas.microsoft.com/office/drawing/2014/main" id="{C92FB3B9-2A07-F723-FD1C-5F426101D822}"/>
              </a:ext>
            </a:extLst>
          </p:cNvPr>
          <p:cNvSpPr txBox="1"/>
          <p:nvPr/>
        </p:nvSpPr>
        <p:spPr>
          <a:xfrm>
            <a:off x="8310258" y="2049478"/>
            <a:ext cx="2663190" cy="276999"/>
          </a:xfrm>
          <a:prstGeom prst="rect">
            <a:avLst/>
          </a:prstGeom>
          <a:noFill/>
        </p:spPr>
        <p:txBody>
          <a:bodyPr wrap="square">
            <a:spAutoFit/>
          </a:bodyPr>
          <a:lstStyle/>
          <a:p>
            <a:r>
              <a:rPr lang="es-ES" sz="1200" b="1" dirty="0">
                <a:latin typeface="Arial Narrow" panose="020B0606020202030204" pitchFamily="34" charset="0"/>
              </a:rPr>
              <a:t>Figure 2</a:t>
            </a:r>
            <a:r>
              <a:rPr lang="es-ES" sz="1200" dirty="0">
                <a:latin typeface="Arial Narrow" panose="020B0606020202030204" pitchFamily="34" charset="0"/>
              </a:rPr>
              <a:t>: Social Media </a:t>
            </a:r>
            <a:r>
              <a:rPr lang="es-ES" sz="1200" b="1" dirty="0">
                <a:latin typeface="Arial Narrow" panose="020B0606020202030204" pitchFamily="34" charset="0"/>
              </a:rPr>
              <a:t>Source: </a:t>
            </a:r>
            <a:r>
              <a:rPr lang="es-ES" sz="1200" dirty="0">
                <a:latin typeface="Arial Narrow" panose="020B0606020202030204" pitchFamily="34" charset="0"/>
              </a:rPr>
              <a:t>Unsplash </a:t>
            </a:r>
            <a:endParaRPr lang="en-CY" sz="1200" dirty="0">
              <a:latin typeface="Arial Narrow" panose="020B0606020202030204" pitchFamily="34" charset="0"/>
            </a:endParaRPr>
          </a:p>
        </p:txBody>
      </p:sp>
    </p:spTree>
    <p:extLst>
      <p:ext uri="{BB962C8B-B14F-4D97-AF65-F5344CB8AC3E}">
        <p14:creationId xmlns:p14="http://schemas.microsoft.com/office/powerpoint/2010/main" val="2243222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79</a:t>
            </a:fld>
            <a:endParaRPr lang="en-US" dirty="0"/>
          </a:p>
        </p:txBody>
      </p:sp>
      <p:sp>
        <p:nvSpPr>
          <p:cNvPr id="6" name="Title 1">
            <a:extLst>
              <a:ext uri="{FF2B5EF4-FFF2-40B4-BE49-F238E27FC236}">
                <a16:creationId xmlns:a16="http://schemas.microsoft.com/office/drawing/2014/main" id="{A11D404B-02C1-9159-6EE5-2FE178CD6FED}"/>
              </a:ext>
            </a:extLst>
          </p:cNvPr>
          <p:cNvSpPr>
            <a:spLocks noGrp="1"/>
          </p:cNvSpPr>
          <p:nvPr>
            <p:ph type="title"/>
          </p:nvPr>
        </p:nvSpPr>
        <p:spPr>
          <a:xfrm>
            <a:off x="838200" y="139457"/>
            <a:ext cx="10515600" cy="1325563"/>
          </a:xfrm>
        </p:spPr>
        <p:txBody>
          <a:bodyPr/>
          <a:lstStyle/>
          <a:p>
            <a:pPr algn="ctr"/>
            <a:r>
              <a:rPr lang="en-US" dirty="0"/>
              <a:t>Google Docs – How to create a document </a:t>
            </a:r>
          </a:p>
        </p:txBody>
      </p:sp>
      <p:pic>
        <p:nvPicPr>
          <p:cNvPr id="10" name="Picture 9">
            <a:extLst>
              <a:ext uri="{FF2B5EF4-FFF2-40B4-BE49-F238E27FC236}">
                <a16:creationId xmlns:a16="http://schemas.microsoft.com/office/drawing/2014/main" id="{071D83B7-C74A-6C31-C66C-6DAC27CD8A56}"/>
              </a:ext>
            </a:extLst>
          </p:cNvPr>
          <p:cNvPicPr>
            <a:picLocks noChangeAspect="1"/>
          </p:cNvPicPr>
          <p:nvPr/>
        </p:nvPicPr>
        <p:blipFill rotWithShape="1">
          <a:blip r:embed="rId2"/>
          <a:srcRect t="7879" r="12216" b="55303"/>
          <a:stretch/>
        </p:blipFill>
        <p:spPr>
          <a:xfrm>
            <a:off x="284565" y="1996135"/>
            <a:ext cx="12146921" cy="2865730"/>
          </a:xfrm>
          <a:prstGeom prst="rect">
            <a:avLst/>
          </a:prstGeom>
        </p:spPr>
      </p:pic>
      <p:sp>
        <p:nvSpPr>
          <p:cNvPr id="11" name="Oval 10">
            <a:extLst>
              <a:ext uri="{FF2B5EF4-FFF2-40B4-BE49-F238E27FC236}">
                <a16:creationId xmlns:a16="http://schemas.microsoft.com/office/drawing/2014/main" id="{0BF1ACF3-A994-F008-D7A6-0FAB84EEDD55}"/>
              </a:ext>
            </a:extLst>
          </p:cNvPr>
          <p:cNvSpPr/>
          <p:nvPr/>
        </p:nvSpPr>
        <p:spPr>
          <a:xfrm>
            <a:off x="2795633" y="2438558"/>
            <a:ext cx="1644630" cy="5118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13" name="Straight Arrow Connector 12">
            <a:extLst>
              <a:ext uri="{FF2B5EF4-FFF2-40B4-BE49-F238E27FC236}">
                <a16:creationId xmlns:a16="http://schemas.microsoft.com/office/drawing/2014/main" id="{ABE42E50-5C5C-B90B-EF91-2E95B5062BC2}"/>
              </a:ext>
            </a:extLst>
          </p:cNvPr>
          <p:cNvCxnSpPr>
            <a:cxnSpLocks/>
          </p:cNvCxnSpPr>
          <p:nvPr/>
        </p:nvCxnSpPr>
        <p:spPr>
          <a:xfrm flipV="1">
            <a:off x="2214187" y="3898129"/>
            <a:ext cx="1162891" cy="7752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9E9313-ABD0-AEF5-6300-42DD80289A3C}"/>
              </a:ext>
            </a:extLst>
          </p:cNvPr>
          <p:cNvSpPr txBox="1"/>
          <p:nvPr/>
        </p:nvSpPr>
        <p:spPr>
          <a:xfrm>
            <a:off x="4303716" y="2284669"/>
            <a:ext cx="290055" cy="307777"/>
          </a:xfrm>
          <a:prstGeom prst="rect">
            <a:avLst/>
          </a:prstGeom>
          <a:noFill/>
        </p:spPr>
        <p:txBody>
          <a:bodyPr wrap="square" rtlCol="0">
            <a:spAutoFit/>
          </a:bodyPr>
          <a:lstStyle/>
          <a:p>
            <a:r>
              <a:rPr lang="es-ES" dirty="0">
                <a:solidFill>
                  <a:srgbClr val="FF0000"/>
                </a:solidFill>
              </a:rPr>
              <a:t>1</a:t>
            </a:r>
            <a:endParaRPr lang="en-CY" dirty="0">
              <a:solidFill>
                <a:srgbClr val="FF0000"/>
              </a:solidFill>
            </a:endParaRPr>
          </a:p>
        </p:txBody>
      </p:sp>
      <p:sp>
        <p:nvSpPr>
          <p:cNvPr id="17" name="TextBox 16">
            <a:extLst>
              <a:ext uri="{FF2B5EF4-FFF2-40B4-BE49-F238E27FC236}">
                <a16:creationId xmlns:a16="http://schemas.microsoft.com/office/drawing/2014/main" id="{E3D41D13-6E79-09E1-D18F-37C53D0D6A50}"/>
              </a:ext>
            </a:extLst>
          </p:cNvPr>
          <p:cNvSpPr txBox="1"/>
          <p:nvPr/>
        </p:nvSpPr>
        <p:spPr>
          <a:xfrm>
            <a:off x="2505577" y="3977995"/>
            <a:ext cx="290055" cy="307777"/>
          </a:xfrm>
          <a:prstGeom prst="rect">
            <a:avLst/>
          </a:prstGeom>
          <a:noFill/>
        </p:spPr>
        <p:txBody>
          <a:bodyPr wrap="square" rtlCol="0">
            <a:spAutoFit/>
          </a:bodyPr>
          <a:lstStyle/>
          <a:p>
            <a:r>
              <a:rPr lang="es-ES" dirty="0">
                <a:solidFill>
                  <a:srgbClr val="FF0000"/>
                </a:solidFill>
              </a:rPr>
              <a:t>2</a:t>
            </a:r>
            <a:endParaRPr lang="en-CY" dirty="0">
              <a:solidFill>
                <a:srgbClr val="FF0000"/>
              </a:solidFill>
            </a:endParaRPr>
          </a:p>
        </p:txBody>
      </p:sp>
      <p:sp>
        <p:nvSpPr>
          <p:cNvPr id="2" name="TextBox 1">
            <a:extLst>
              <a:ext uri="{FF2B5EF4-FFF2-40B4-BE49-F238E27FC236}">
                <a16:creationId xmlns:a16="http://schemas.microsoft.com/office/drawing/2014/main" id="{7C8F4C62-8B01-16B9-A1E8-E5955C5D933A}"/>
              </a:ext>
            </a:extLst>
          </p:cNvPr>
          <p:cNvSpPr txBox="1"/>
          <p:nvPr/>
        </p:nvSpPr>
        <p:spPr>
          <a:xfrm>
            <a:off x="3277473" y="1955736"/>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3" name="TextBox 2">
            <a:extLst>
              <a:ext uri="{FF2B5EF4-FFF2-40B4-BE49-F238E27FC236}">
                <a16:creationId xmlns:a16="http://schemas.microsoft.com/office/drawing/2014/main" id="{D461DE7E-8AE9-C20D-8B43-251EFD506F4B}"/>
              </a:ext>
            </a:extLst>
          </p:cNvPr>
          <p:cNvSpPr txBox="1"/>
          <p:nvPr/>
        </p:nvSpPr>
        <p:spPr>
          <a:xfrm>
            <a:off x="1282436" y="4550343"/>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6438081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80</a:t>
            </a:fld>
            <a:endParaRPr lang="en-US" dirty="0"/>
          </a:p>
        </p:txBody>
      </p:sp>
      <p:sp>
        <p:nvSpPr>
          <p:cNvPr id="6" name="Title 1">
            <a:extLst>
              <a:ext uri="{FF2B5EF4-FFF2-40B4-BE49-F238E27FC236}">
                <a16:creationId xmlns:a16="http://schemas.microsoft.com/office/drawing/2014/main" id="{A11D404B-02C1-9159-6EE5-2FE178CD6FED}"/>
              </a:ext>
            </a:extLst>
          </p:cNvPr>
          <p:cNvSpPr>
            <a:spLocks noGrp="1"/>
          </p:cNvSpPr>
          <p:nvPr>
            <p:ph type="title"/>
          </p:nvPr>
        </p:nvSpPr>
        <p:spPr>
          <a:xfrm>
            <a:off x="838200" y="139457"/>
            <a:ext cx="10515600" cy="1325563"/>
          </a:xfrm>
        </p:spPr>
        <p:txBody>
          <a:bodyPr/>
          <a:lstStyle/>
          <a:p>
            <a:pPr algn="ctr"/>
            <a:r>
              <a:rPr lang="en-US" dirty="0"/>
              <a:t>Google Docs – How to create a document </a:t>
            </a:r>
          </a:p>
        </p:txBody>
      </p:sp>
      <p:pic>
        <p:nvPicPr>
          <p:cNvPr id="15" name="Picture 14">
            <a:extLst>
              <a:ext uri="{FF2B5EF4-FFF2-40B4-BE49-F238E27FC236}">
                <a16:creationId xmlns:a16="http://schemas.microsoft.com/office/drawing/2014/main" id="{9390344A-D825-61C7-5441-F7196B1FBD1C}"/>
              </a:ext>
            </a:extLst>
          </p:cNvPr>
          <p:cNvPicPr>
            <a:picLocks noChangeAspect="1"/>
          </p:cNvPicPr>
          <p:nvPr/>
        </p:nvPicPr>
        <p:blipFill rotWithShape="1">
          <a:blip r:embed="rId2"/>
          <a:srcRect t="8181" b="8486"/>
          <a:stretch/>
        </p:blipFill>
        <p:spPr>
          <a:xfrm>
            <a:off x="1374242" y="1319268"/>
            <a:ext cx="9443515" cy="4426647"/>
          </a:xfrm>
          <a:prstGeom prst="rect">
            <a:avLst/>
          </a:prstGeom>
        </p:spPr>
      </p:pic>
      <p:sp>
        <p:nvSpPr>
          <p:cNvPr id="20" name="TextBox 19">
            <a:extLst>
              <a:ext uri="{FF2B5EF4-FFF2-40B4-BE49-F238E27FC236}">
                <a16:creationId xmlns:a16="http://schemas.microsoft.com/office/drawing/2014/main" id="{2C301801-5B64-8ECB-E2CF-053A0DBB475E}"/>
              </a:ext>
            </a:extLst>
          </p:cNvPr>
          <p:cNvSpPr txBox="1"/>
          <p:nvPr/>
        </p:nvSpPr>
        <p:spPr>
          <a:xfrm>
            <a:off x="838200" y="1308124"/>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31454920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81</a:t>
            </a:fld>
            <a:endParaRPr lang="en-US" dirty="0"/>
          </a:p>
        </p:txBody>
      </p:sp>
      <p:sp>
        <p:nvSpPr>
          <p:cNvPr id="6" name="Title 1">
            <a:extLst>
              <a:ext uri="{FF2B5EF4-FFF2-40B4-BE49-F238E27FC236}">
                <a16:creationId xmlns:a16="http://schemas.microsoft.com/office/drawing/2014/main" id="{A11D404B-02C1-9159-6EE5-2FE178CD6FED}"/>
              </a:ext>
            </a:extLst>
          </p:cNvPr>
          <p:cNvSpPr>
            <a:spLocks noGrp="1"/>
          </p:cNvSpPr>
          <p:nvPr>
            <p:ph type="title"/>
          </p:nvPr>
        </p:nvSpPr>
        <p:spPr>
          <a:xfrm>
            <a:off x="838200" y="139457"/>
            <a:ext cx="10515600" cy="1325563"/>
          </a:xfrm>
        </p:spPr>
        <p:txBody>
          <a:bodyPr/>
          <a:lstStyle/>
          <a:p>
            <a:pPr algn="ctr"/>
            <a:r>
              <a:rPr lang="en-US" dirty="0"/>
              <a:t>Google Docs – How to share a document</a:t>
            </a:r>
          </a:p>
        </p:txBody>
      </p:sp>
      <p:pic>
        <p:nvPicPr>
          <p:cNvPr id="3" name="Picture 2">
            <a:extLst>
              <a:ext uri="{FF2B5EF4-FFF2-40B4-BE49-F238E27FC236}">
                <a16:creationId xmlns:a16="http://schemas.microsoft.com/office/drawing/2014/main" id="{2AB4F0EA-D109-CB4B-C929-34BE12C474B4}"/>
              </a:ext>
            </a:extLst>
          </p:cNvPr>
          <p:cNvPicPr>
            <a:picLocks noChangeAspect="1"/>
          </p:cNvPicPr>
          <p:nvPr/>
        </p:nvPicPr>
        <p:blipFill rotWithShape="1">
          <a:blip r:embed="rId2"/>
          <a:srcRect t="8334" b="5909"/>
          <a:stretch/>
        </p:blipFill>
        <p:spPr>
          <a:xfrm>
            <a:off x="373140" y="1638778"/>
            <a:ext cx="7302277" cy="3522519"/>
          </a:xfrm>
          <a:prstGeom prst="rect">
            <a:avLst/>
          </a:prstGeom>
        </p:spPr>
      </p:pic>
      <p:sp>
        <p:nvSpPr>
          <p:cNvPr id="5" name="Right Brace 4">
            <a:extLst>
              <a:ext uri="{FF2B5EF4-FFF2-40B4-BE49-F238E27FC236}">
                <a16:creationId xmlns:a16="http://schemas.microsoft.com/office/drawing/2014/main" id="{F2758163-59FA-BB96-C886-D50E2A05DA2A}"/>
              </a:ext>
            </a:extLst>
          </p:cNvPr>
          <p:cNvSpPr/>
          <p:nvPr/>
        </p:nvSpPr>
        <p:spPr>
          <a:xfrm>
            <a:off x="7514590" y="1392621"/>
            <a:ext cx="758536" cy="443701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sp>
        <p:nvSpPr>
          <p:cNvPr id="7" name="Oval 6">
            <a:extLst>
              <a:ext uri="{FF2B5EF4-FFF2-40B4-BE49-F238E27FC236}">
                <a16:creationId xmlns:a16="http://schemas.microsoft.com/office/drawing/2014/main" id="{65B68189-3650-0A5A-1EA3-822D6C0AFFCD}"/>
              </a:ext>
            </a:extLst>
          </p:cNvPr>
          <p:cNvSpPr/>
          <p:nvPr/>
        </p:nvSpPr>
        <p:spPr>
          <a:xfrm>
            <a:off x="6850784" y="1510443"/>
            <a:ext cx="744220" cy="4876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pic>
        <p:nvPicPr>
          <p:cNvPr id="9" name="Picture 8">
            <a:extLst>
              <a:ext uri="{FF2B5EF4-FFF2-40B4-BE49-F238E27FC236}">
                <a16:creationId xmlns:a16="http://schemas.microsoft.com/office/drawing/2014/main" id="{E2926D1B-F20D-392A-A21D-69DF450724F7}"/>
              </a:ext>
            </a:extLst>
          </p:cNvPr>
          <p:cNvPicPr>
            <a:picLocks noChangeAspect="1"/>
          </p:cNvPicPr>
          <p:nvPr/>
        </p:nvPicPr>
        <p:blipFill rotWithShape="1">
          <a:blip r:embed="rId3"/>
          <a:srcRect l="35313" t="29630" r="30284" b="24318"/>
          <a:stretch/>
        </p:blipFill>
        <p:spPr>
          <a:xfrm>
            <a:off x="8339223" y="2116605"/>
            <a:ext cx="3695699" cy="2782709"/>
          </a:xfrm>
          <a:prstGeom prst="rect">
            <a:avLst/>
          </a:prstGeom>
        </p:spPr>
      </p:pic>
      <p:sp>
        <p:nvSpPr>
          <p:cNvPr id="12" name="TextBox 11">
            <a:extLst>
              <a:ext uri="{FF2B5EF4-FFF2-40B4-BE49-F238E27FC236}">
                <a16:creationId xmlns:a16="http://schemas.microsoft.com/office/drawing/2014/main" id="{B539E1CC-CA47-8FF8-50F6-B4E3D6E56444}"/>
              </a:ext>
            </a:extLst>
          </p:cNvPr>
          <p:cNvSpPr txBox="1"/>
          <p:nvPr/>
        </p:nvSpPr>
        <p:spPr>
          <a:xfrm>
            <a:off x="6632063" y="1359596"/>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cxnSp>
        <p:nvCxnSpPr>
          <p:cNvPr id="18" name="Straight Arrow Connector 17">
            <a:extLst>
              <a:ext uri="{FF2B5EF4-FFF2-40B4-BE49-F238E27FC236}">
                <a16:creationId xmlns:a16="http://schemas.microsoft.com/office/drawing/2014/main" id="{56E93901-8251-5E2F-B7FA-CBC5144BDE6A}"/>
              </a:ext>
            </a:extLst>
          </p:cNvPr>
          <p:cNvCxnSpPr/>
          <p:nvPr/>
        </p:nvCxnSpPr>
        <p:spPr>
          <a:xfrm flipH="1">
            <a:off x="10450286" y="1638778"/>
            <a:ext cx="903514" cy="11370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835339A-6EAB-E5DB-9589-39EADBD369CD}"/>
              </a:ext>
            </a:extLst>
          </p:cNvPr>
          <p:cNvSpPr txBox="1"/>
          <p:nvPr/>
        </p:nvSpPr>
        <p:spPr>
          <a:xfrm>
            <a:off x="11368985" y="1392621"/>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 name="TextBox 1">
            <a:extLst>
              <a:ext uri="{FF2B5EF4-FFF2-40B4-BE49-F238E27FC236}">
                <a16:creationId xmlns:a16="http://schemas.microsoft.com/office/drawing/2014/main" id="{B94A713F-F807-A37B-3D38-D4FCB11D062A}"/>
              </a:ext>
            </a:extLst>
          </p:cNvPr>
          <p:cNvSpPr txBox="1"/>
          <p:nvPr/>
        </p:nvSpPr>
        <p:spPr>
          <a:xfrm>
            <a:off x="5643323" y="1298041"/>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10" name="TextBox 9">
            <a:extLst>
              <a:ext uri="{FF2B5EF4-FFF2-40B4-BE49-F238E27FC236}">
                <a16:creationId xmlns:a16="http://schemas.microsoft.com/office/drawing/2014/main" id="{9D31C1C2-63EF-716A-F9F7-946ABC4299CC}"/>
              </a:ext>
            </a:extLst>
          </p:cNvPr>
          <p:cNvSpPr txBox="1"/>
          <p:nvPr/>
        </p:nvSpPr>
        <p:spPr>
          <a:xfrm>
            <a:off x="9937164" y="1573515"/>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273157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82</a:t>
            </a:fld>
            <a:endParaRPr lang="en-US" dirty="0"/>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2" name="Google Shape;103;p2">
            <a:extLst>
              <a:ext uri="{FF2B5EF4-FFF2-40B4-BE49-F238E27FC236}">
                <a16:creationId xmlns:a16="http://schemas.microsoft.com/office/drawing/2014/main" id="{ADA0BED5-1248-5099-6B28-061895C608E6}"/>
              </a:ext>
            </a:extLst>
          </p:cNvPr>
          <p:cNvSpPr/>
          <p:nvPr/>
        </p:nvSpPr>
        <p:spPr>
          <a:xfrm>
            <a:off x="0" y="689113"/>
            <a:ext cx="386334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lang="en-GB"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6" name="Text Placeholder 4">
            <a:extLst>
              <a:ext uri="{FF2B5EF4-FFF2-40B4-BE49-F238E27FC236}">
                <a16:creationId xmlns:a16="http://schemas.microsoft.com/office/drawing/2014/main" id="{84723F4E-42F3-A60C-CFB3-2EB9F3B38E96}"/>
              </a:ext>
            </a:extLst>
          </p:cNvPr>
          <p:cNvSpPr>
            <a:spLocks noGrp="1"/>
          </p:cNvSpPr>
          <p:nvPr>
            <p:ph type="body" idx="1"/>
          </p:nvPr>
        </p:nvSpPr>
        <p:spPr>
          <a:xfrm>
            <a:off x="6267450" y="1840210"/>
            <a:ext cx="5372100" cy="3597422"/>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a:t>
            </a:r>
            <a:r>
              <a:rPr lang="en-CY" sz="2000" b="1" dirty="0">
                <a:latin typeface="Arial Narrow" panose="020B0606020202030204" pitchFamily="34" charset="0"/>
              </a:rPr>
              <a:t>‘</a:t>
            </a:r>
            <a:r>
              <a:rPr lang="es-ES" sz="2000" b="1" dirty="0">
                <a:latin typeface="Arial Narrow" panose="020B0606020202030204" pitchFamily="34" charset="0"/>
              </a:rPr>
              <a:t>Google </a:t>
            </a:r>
            <a:r>
              <a:rPr lang="es-ES" sz="2000" b="1" dirty="0" err="1">
                <a:latin typeface="Arial Narrow" panose="020B0606020202030204" pitchFamily="34" charset="0"/>
              </a:rPr>
              <a:t>Sheets</a:t>
            </a:r>
            <a:r>
              <a:rPr lang="en-CY" sz="2000" b="1" dirty="0">
                <a:latin typeface="Arial Narrow" panose="020B0606020202030204" pitchFamily="34" charset="0"/>
              </a:rPr>
              <a:t>’</a:t>
            </a:r>
            <a:r>
              <a:rPr lang="es-ES" sz="2000" b="1" dirty="0">
                <a:latin typeface="Arial Narrow" panose="020B0606020202030204" pitchFamily="34" charset="0"/>
              </a:rPr>
              <a:t>?</a:t>
            </a:r>
          </a:p>
          <a:p>
            <a:pPr marL="114300" indent="0" algn="just">
              <a:buNone/>
            </a:pPr>
            <a:r>
              <a:rPr lang="es-ES" sz="2000" dirty="0" err="1">
                <a:solidFill>
                  <a:schemeClr val="tx1"/>
                </a:solidFill>
                <a:latin typeface="Arial Narrow" panose="020B0606020202030204" pitchFamily="34" charset="0"/>
              </a:rPr>
              <a:t>According</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to</a:t>
            </a:r>
            <a:r>
              <a:rPr lang="es-ES" sz="2000" dirty="0">
                <a:solidFill>
                  <a:schemeClr val="tx1"/>
                </a:solidFill>
                <a:latin typeface="Arial Narrow" panose="020B0606020202030204" pitchFamily="34" charset="0"/>
              </a:rPr>
              <a:t> </a:t>
            </a:r>
            <a:r>
              <a:rPr lang="en-CY" sz="2000" dirty="0">
                <a:solidFill>
                  <a:schemeClr val="tx1"/>
                </a:solidFill>
                <a:latin typeface="Arial Narrow" panose="020B0606020202030204" pitchFamily="34" charset="0"/>
              </a:rPr>
              <a:t>the </a:t>
            </a:r>
            <a:r>
              <a:rPr lang="es-ES" sz="2000" dirty="0">
                <a:solidFill>
                  <a:schemeClr val="tx1"/>
                </a:solidFill>
                <a:latin typeface="Arial Narrow" panose="020B0606020202030204" pitchFamily="34" charset="0"/>
              </a:rPr>
              <a:t>CFI </a:t>
            </a:r>
            <a:r>
              <a:rPr lang="es-ES" sz="2000" dirty="0" err="1">
                <a:solidFill>
                  <a:schemeClr val="tx1"/>
                </a:solidFill>
                <a:latin typeface="Arial Narrow" panose="020B0606020202030204" pitchFamily="34" charset="0"/>
              </a:rPr>
              <a:t>Team</a:t>
            </a:r>
            <a:r>
              <a:rPr lang="es-ES" sz="2000" dirty="0">
                <a:solidFill>
                  <a:schemeClr val="tx1"/>
                </a:solidFill>
                <a:latin typeface="Arial Narrow" panose="020B0606020202030204" pitchFamily="34" charset="0"/>
              </a:rPr>
              <a:t> (2022) Google </a:t>
            </a:r>
            <a:r>
              <a:rPr lang="es-ES" sz="2000" dirty="0" err="1">
                <a:solidFill>
                  <a:schemeClr val="tx1"/>
                </a:solidFill>
                <a:latin typeface="Arial Narrow" panose="020B0606020202030204" pitchFamily="34" charset="0"/>
              </a:rPr>
              <a:t>Sheets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is</a:t>
            </a:r>
            <a:r>
              <a:rPr lang="en-CY" sz="2000" dirty="0">
                <a:solidFill>
                  <a:schemeClr val="tx1"/>
                </a:solidFill>
                <a:latin typeface="Arial Narrow" panose="020B0606020202030204" pitchFamily="34" charset="0"/>
              </a:rPr>
              <a:t> a</a:t>
            </a:r>
            <a:r>
              <a:rPr lang="es-ES" sz="2000" dirty="0">
                <a:solidFill>
                  <a:schemeClr val="tx1"/>
                </a:solidFill>
                <a:latin typeface="Arial Narrow" panose="020B0606020202030204" pitchFamily="34" charset="0"/>
              </a:rPr>
              <a:t> “</a:t>
            </a:r>
            <a:r>
              <a:rPr lang="en-US" sz="2000" i="0" dirty="0">
                <a:solidFill>
                  <a:schemeClr val="tx1"/>
                </a:solidFill>
                <a:effectLst/>
                <a:latin typeface="Arial Narrow" panose="020B0606020202030204" pitchFamily="34" charset="0"/>
              </a:rPr>
              <a:t>free, web-based spreadsheet application that is provided by Google within the Google Drive service. The application is also available as a desktop application on </a:t>
            </a:r>
            <a:r>
              <a:rPr lang="en-US" sz="2000" i="0" dirty="0" err="1">
                <a:solidFill>
                  <a:schemeClr val="tx1"/>
                </a:solidFill>
                <a:effectLst/>
                <a:latin typeface="Arial Narrow" panose="020B0606020202030204" pitchFamily="34" charset="0"/>
              </a:rPr>
              <a:t>ChromeOS</a:t>
            </a:r>
            <a:r>
              <a:rPr lang="en-US" sz="2000" i="0" dirty="0">
                <a:solidFill>
                  <a:schemeClr val="tx1"/>
                </a:solidFill>
                <a:effectLst/>
                <a:latin typeface="Arial Narrow" panose="020B0606020202030204" pitchFamily="34" charset="0"/>
              </a:rPr>
              <a:t>, and as a mobile app on Android, Windows</a:t>
            </a:r>
            <a:r>
              <a:rPr lang="en-CY" sz="2000" dirty="0">
                <a:solidFill>
                  <a:schemeClr val="tx1"/>
                </a:solidFill>
                <a:latin typeface="Arial Narrow" panose="020B0606020202030204" pitchFamily="34" charset="0"/>
              </a:rPr>
              <a:t> and</a:t>
            </a:r>
            <a:r>
              <a:rPr lang="en-US" sz="2000" i="0" dirty="0">
                <a:solidFill>
                  <a:schemeClr val="tx1"/>
                </a:solidFill>
                <a:effectLst/>
                <a:latin typeface="Arial Narrow" panose="020B0606020202030204" pitchFamily="34" charset="0"/>
              </a:rPr>
              <a:t> iOS”. </a:t>
            </a:r>
          </a:p>
          <a:p>
            <a:pPr marL="114300" indent="0" algn="just">
              <a:buNone/>
            </a:pPr>
            <a:endParaRPr lang="en-US" sz="2000" dirty="0">
              <a:solidFill>
                <a:schemeClr val="tx1"/>
              </a:solidFill>
              <a:latin typeface="Arial Narrow" panose="020B0606020202030204" pitchFamily="34" charset="0"/>
            </a:endParaRPr>
          </a:p>
          <a:p>
            <a:pPr marL="114300" indent="0" algn="just">
              <a:buNone/>
            </a:pPr>
            <a:r>
              <a:rPr lang="en-US" sz="2000" dirty="0">
                <a:solidFill>
                  <a:schemeClr val="tx1"/>
                </a:solidFill>
                <a:latin typeface="Arial Narrow" panose="020B0606020202030204" pitchFamily="34" charset="0"/>
              </a:rPr>
              <a:t>Ready to make the most of it? </a:t>
            </a:r>
            <a:r>
              <a:rPr lang="en-US" sz="2000" i="0" dirty="0">
                <a:solidFill>
                  <a:schemeClr val="tx1"/>
                </a:solidFill>
                <a:effectLst/>
                <a:latin typeface="Arial Narrow" panose="020B0606020202030204" pitchFamily="34" charset="0"/>
              </a:rPr>
              <a:t>Take a look at the video on the left!</a:t>
            </a:r>
            <a:endParaRPr lang="es-ES" sz="2000" dirty="0">
              <a:solidFill>
                <a:schemeClr val="tx1"/>
              </a:solidFill>
              <a:latin typeface="Arial Narrow" panose="020B0606020202030204" pitchFamily="34" charset="0"/>
            </a:endParaRPr>
          </a:p>
          <a:p>
            <a:pPr marL="114300" indent="0" algn="just">
              <a:buNone/>
            </a:pPr>
            <a:endParaRPr lang="en-US" sz="2000" i="0" dirty="0">
              <a:solidFill>
                <a:schemeClr val="tx1"/>
              </a:solidFill>
              <a:effectLst/>
              <a:latin typeface="Arial Narrow" panose="020B0606020202030204" pitchFamily="34" charset="0"/>
            </a:endParaRPr>
          </a:p>
          <a:p>
            <a:pPr marL="114300" indent="0" algn="just">
              <a:buNone/>
            </a:pPr>
            <a:endParaRPr lang="en-US" sz="2000" dirty="0">
              <a:solidFill>
                <a:schemeClr val="tx1"/>
              </a:solidFill>
              <a:latin typeface="Arial Narrow" panose="020B0606020202030204" pitchFamily="34" charset="0"/>
            </a:endParaRPr>
          </a:p>
          <a:p>
            <a:pPr marL="114300" indent="0" algn="just">
              <a:buNone/>
            </a:pPr>
            <a:endParaRPr lang="en-US" sz="2000" i="0" dirty="0">
              <a:solidFill>
                <a:schemeClr val="tx1"/>
              </a:solidFill>
              <a:effectLst/>
              <a:latin typeface="Arial Narrow" panose="020B0606020202030204" pitchFamily="34" charset="0"/>
            </a:endParaRPr>
          </a:p>
          <a:p>
            <a:pPr marL="114300" indent="0" algn="just">
              <a:buNone/>
            </a:pPr>
            <a:endParaRPr lang="en-U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3074" name="Picture 2">
            <a:extLst>
              <a:ext uri="{FF2B5EF4-FFF2-40B4-BE49-F238E27FC236}">
                <a16:creationId xmlns:a16="http://schemas.microsoft.com/office/drawing/2014/main" id="{876C07DA-7520-1F7E-3C5A-798094194DE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97950" y="0"/>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o use Google Sheets - Tutorial for Beginners">
            <a:hlinkClick r:id="" action="ppaction://media"/>
            <a:extLst>
              <a:ext uri="{FF2B5EF4-FFF2-40B4-BE49-F238E27FC236}">
                <a16:creationId xmlns:a16="http://schemas.microsoft.com/office/drawing/2014/main" id="{D659ED0E-9E2B-E1CF-8C0A-18E10E54028E}"/>
              </a:ext>
            </a:extLst>
          </p:cNvPr>
          <p:cNvPicPr>
            <a:picLocks noRot="1" noChangeAspect="1"/>
          </p:cNvPicPr>
          <p:nvPr>
            <a:videoFile r:link="rId1"/>
          </p:nvPr>
        </p:nvPicPr>
        <p:blipFill>
          <a:blip r:embed="rId5"/>
          <a:stretch>
            <a:fillRect/>
          </a:stretch>
        </p:blipFill>
        <p:spPr>
          <a:xfrm>
            <a:off x="854476" y="2094242"/>
            <a:ext cx="4724806" cy="2669515"/>
          </a:xfrm>
          <a:prstGeom prst="rect">
            <a:avLst/>
          </a:prstGeom>
        </p:spPr>
      </p:pic>
    </p:spTree>
    <p:extLst>
      <p:ext uri="{BB962C8B-B14F-4D97-AF65-F5344CB8AC3E}">
        <p14:creationId xmlns:p14="http://schemas.microsoft.com/office/powerpoint/2010/main" val="167281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Google Sheet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83</a:t>
            </a:fld>
            <a:endParaRPr lang="en-US" dirty="0"/>
          </a:p>
        </p:txBody>
      </p:sp>
      <p:pic>
        <p:nvPicPr>
          <p:cNvPr id="6" name="Picture 5">
            <a:extLst>
              <a:ext uri="{FF2B5EF4-FFF2-40B4-BE49-F238E27FC236}">
                <a16:creationId xmlns:a16="http://schemas.microsoft.com/office/drawing/2014/main" id="{4B39072D-B526-E2C4-A152-32BAA2502C89}"/>
              </a:ext>
            </a:extLst>
          </p:cNvPr>
          <p:cNvPicPr>
            <a:picLocks noChangeAspect="1"/>
          </p:cNvPicPr>
          <p:nvPr/>
        </p:nvPicPr>
        <p:blipFill rotWithShape="1">
          <a:blip r:embed="rId2"/>
          <a:srcRect t="8889" r="19770" b="40005"/>
          <a:stretch/>
        </p:blipFill>
        <p:spPr>
          <a:xfrm>
            <a:off x="139306" y="1465020"/>
            <a:ext cx="11913387" cy="4268729"/>
          </a:xfrm>
          <a:prstGeom prst="rect">
            <a:avLst/>
          </a:prstGeom>
        </p:spPr>
      </p:pic>
    </p:spTree>
    <p:extLst>
      <p:ext uri="{BB962C8B-B14F-4D97-AF65-F5344CB8AC3E}">
        <p14:creationId xmlns:p14="http://schemas.microsoft.com/office/powerpoint/2010/main" val="32136359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84</a:t>
            </a:fld>
            <a:endParaRPr lang="en-US" dirty="0"/>
          </a:p>
        </p:txBody>
      </p:sp>
      <p:sp>
        <p:nvSpPr>
          <p:cNvPr id="6" name="Title 1">
            <a:extLst>
              <a:ext uri="{FF2B5EF4-FFF2-40B4-BE49-F238E27FC236}">
                <a16:creationId xmlns:a16="http://schemas.microsoft.com/office/drawing/2014/main" id="{5C3A4595-DF59-385C-0FD6-362AD7593046}"/>
              </a:ext>
            </a:extLst>
          </p:cNvPr>
          <p:cNvSpPr>
            <a:spLocks noGrp="1"/>
          </p:cNvSpPr>
          <p:nvPr>
            <p:ph type="title"/>
          </p:nvPr>
        </p:nvSpPr>
        <p:spPr>
          <a:xfrm>
            <a:off x="838200" y="139457"/>
            <a:ext cx="10515600" cy="1325563"/>
          </a:xfrm>
        </p:spPr>
        <p:txBody>
          <a:bodyPr/>
          <a:lstStyle/>
          <a:p>
            <a:pPr algn="ctr"/>
            <a:r>
              <a:rPr lang="en-US" dirty="0"/>
              <a:t>Google Sheet – How to create a spreadsheet </a:t>
            </a:r>
          </a:p>
        </p:txBody>
      </p:sp>
      <p:pic>
        <p:nvPicPr>
          <p:cNvPr id="18" name="Picture 17">
            <a:extLst>
              <a:ext uri="{FF2B5EF4-FFF2-40B4-BE49-F238E27FC236}">
                <a16:creationId xmlns:a16="http://schemas.microsoft.com/office/drawing/2014/main" id="{42AE9976-23C8-A124-2AF7-8484FE479C07}"/>
              </a:ext>
            </a:extLst>
          </p:cNvPr>
          <p:cNvPicPr>
            <a:picLocks noChangeAspect="1"/>
          </p:cNvPicPr>
          <p:nvPr/>
        </p:nvPicPr>
        <p:blipFill rotWithShape="1">
          <a:blip r:embed="rId2"/>
          <a:srcRect t="8889" r="19770" b="40005"/>
          <a:stretch/>
        </p:blipFill>
        <p:spPr>
          <a:xfrm>
            <a:off x="139306" y="1465020"/>
            <a:ext cx="11913387" cy="4268729"/>
          </a:xfrm>
          <a:prstGeom prst="rect">
            <a:avLst/>
          </a:prstGeom>
        </p:spPr>
      </p:pic>
      <p:sp>
        <p:nvSpPr>
          <p:cNvPr id="19" name="Oval 18">
            <a:extLst>
              <a:ext uri="{FF2B5EF4-FFF2-40B4-BE49-F238E27FC236}">
                <a16:creationId xmlns:a16="http://schemas.microsoft.com/office/drawing/2014/main" id="{9842AB7B-79C8-B140-F459-30F49B8C73C3}"/>
              </a:ext>
            </a:extLst>
          </p:cNvPr>
          <p:cNvSpPr/>
          <p:nvPr/>
        </p:nvSpPr>
        <p:spPr>
          <a:xfrm>
            <a:off x="2906486" y="1959429"/>
            <a:ext cx="1817914"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21" name="Straight Arrow Connector 20">
            <a:extLst>
              <a:ext uri="{FF2B5EF4-FFF2-40B4-BE49-F238E27FC236}">
                <a16:creationId xmlns:a16="http://schemas.microsoft.com/office/drawing/2014/main" id="{F53B2E89-07BC-A1F6-3C73-E0CF212F2544}"/>
              </a:ext>
            </a:extLst>
          </p:cNvPr>
          <p:cNvCxnSpPr/>
          <p:nvPr/>
        </p:nvCxnSpPr>
        <p:spPr>
          <a:xfrm flipV="1">
            <a:off x="2558143" y="3015343"/>
            <a:ext cx="729343" cy="7075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E5A9FD67-AE01-0549-00AB-B06F75DEFFDC}"/>
              </a:ext>
            </a:extLst>
          </p:cNvPr>
          <p:cNvSpPr txBox="1"/>
          <p:nvPr/>
        </p:nvSpPr>
        <p:spPr>
          <a:xfrm>
            <a:off x="3003434" y="1651652"/>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24" name="TextBox 23">
            <a:extLst>
              <a:ext uri="{FF2B5EF4-FFF2-40B4-BE49-F238E27FC236}">
                <a16:creationId xmlns:a16="http://schemas.microsoft.com/office/drawing/2014/main" id="{382DDF20-ED96-4EDF-A75E-D347B27575C2}"/>
              </a:ext>
            </a:extLst>
          </p:cNvPr>
          <p:cNvSpPr txBox="1"/>
          <p:nvPr/>
        </p:nvSpPr>
        <p:spPr>
          <a:xfrm>
            <a:off x="2638762" y="3007791"/>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pic>
        <p:nvPicPr>
          <p:cNvPr id="2" name="Picture 1">
            <a:extLst>
              <a:ext uri="{FF2B5EF4-FFF2-40B4-BE49-F238E27FC236}">
                <a16:creationId xmlns:a16="http://schemas.microsoft.com/office/drawing/2014/main" id="{7B3B841F-3D90-C3D4-6524-65B5E91D2C70}"/>
              </a:ext>
            </a:extLst>
          </p:cNvPr>
          <p:cNvPicPr>
            <a:picLocks noChangeAspect="1"/>
          </p:cNvPicPr>
          <p:nvPr/>
        </p:nvPicPr>
        <p:blipFill>
          <a:blip r:embed="rId3"/>
          <a:stretch>
            <a:fillRect/>
          </a:stretch>
        </p:blipFill>
        <p:spPr>
          <a:xfrm>
            <a:off x="3369290" y="1459514"/>
            <a:ext cx="1115665" cy="499915"/>
          </a:xfrm>
          <a:prstGeom prst="rect">
            <a:avLst/>
          </a:prstGeom>
        </p:spPr>
      </p:pic>
      <p:sp>
        <p:nvSpPr>
          <p:cNvPr id="3" name="TextBox 2">
            <a:extLst>
              <a:ext uri="{FF2B5EF4-FFF2-40B4-BE49-F238E27FC236}">
                <a16:creationId xmlns:a16="http://schemas.microsoft.com/office/drawing/2014/main" id="{47415509-C225-58FE-1E4F-A1BF94F7B647}"/>
              </a:ext>
            </a:extLst>
          </p:cNvPr>
          <p:cNvSpPr txBox="1"/>
          <p:nvPr/>
        </p:nvSpPr>
        <p:spPr>
          <a:xfrm>
            <a:off x="1531900" y="3603356"/>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32421406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85</a:t>
            </a:fld>
            <a:endParaRPr lang="en-US" dirty="0"/>
          </a:p>
        </p:txBody>
      </p:sp>
      <p:sp>
        <p:nvSpPr>
          <p:cNvPr id="6" name="Title 1">
            <a:extLst>
              <a:ext uri="{FF2B5EF4-FFF2-40B4-BE49-F238E27FC236}">
                <a16:creationId xmlns:a16="http://schemas.microsoft.com/office/drawing/2014/main" id="{5C3A4595-DF59-385C-0FD6-362AD7593046}"/>
              </a:ext>
            </a:extLst>
          </p:cNvPr>
          <p:cNvSpPr>
            <a:spLocks noGrp="1"/>
          </p:cNvSpPr>
          <p:nvPr>
            <p:ph type="title"/>
          </p:nvPr>
        </p:nvSpPr>
        <p:spPr>
          <a:xfrm>
            <a:off x="838200" y="139457"/>
            <a:ext cx="10515600" cy="1325563"/>
          </a:xfrm>
        </p:spPr>
        <p:txBody>
          <a:bodyPr/>
          <a:lstStyle/>
          <a:p>
            <a:pPr algn="ctr"/>
            <a:r>
              <a:rPr lang="en-US" dirty="0"/>
              <a:t>Google Sheet – How to create a spreadsheet </a:t>
            </a:r>
          </a:p>
        </p:txBody>
      </p:sp>
      <p:pic>
        <p:nvPicPr>
          <p:cNvPr id="14" name="Picture 13">
            <a:extLst>
              <a:ext uri="{FF2B5EF4-FFF2-40B4-BE49-F238E27FC236}">
                <a16:creationId xmlns:a16="http://schemas.microsoft.com/office/drawing/2014/main" id="{7FD22D45-BD53-5111-3AD8-38CC60CC954A}"/>
              </a:ext>
            </a:extLst>
          </p:cNvPr>
          <p:cNvPicPr>
            <a:picLocks noChangeAspect="1"/>
          </p:cNvPicPr>
          <p:nvPr/>
        </p:nvPicPr>
        <p:blipFill rotWithShape="1">
          <a:blip r:embed="rId2"/>
          <a:srcRect l="-1" t="8571" r="12975" b="32454"/>
          <a:stretch/>
        </p:blipFill>
        <p:spPr>
          <a:xfrm>
            <a:off x="838199" y="1333500"/>
            <a:ext cx="10994571" cy="4191000"/>
          </a:xfrm>
          <a:prstGeom prst="rect">
            <a:avLst/>
          </a:prstGeom>
        </p:spPr>
      </p:pic>
      <p:sp>
        <p:nvSpPr>
          <p:cNvPr id="2" name="TextBox 1">
            <a:extLst>
              <a:ext uri="{FF2B5EF4-FFF2-40B4-BE49-F238E27FC236}">
                <a16:creationId xmlns:a16="http://schemas.microsoft.com/office/drawing/2014/main" id="{12657800-94D1-B126-A133-F024B9F7DE7D}"/>
              </a:ext>
            </a:extLst>
          </p:cNvPr>
          <p:cNvSpPr txBox="1"/>
          <p:nvPr/>
        </p:nvSpPr>
        <p:spPr>
          <a:xfrm>
            <a:off x="587829" y="1132114"/>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303364690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86</a:t>
            </a:fld>
            <a:endParaRPr lang="en-US" dirty="0"/>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2" name="Google Shape;103;p2">
            <a:extLst>
              <a:ext uri="{FF2B5EF4-FFF2-40B4-BE49-F238E27FC236}">
                <a16:creationId xmlns:a16="http://schemas.microsoft.com/office/drawing/2014/main" id="{ADA0BED5-1248-5099-6B28-061895C608E6}"/>
              </a:ext>
            </a:extLst>
          </p:cNvPr>
          <p:cNvSpPr/>
          <p:nvPr/>
        </p:nvSpPr>
        <p:spPr>
          <a:xfrm>
            <a:off x="0" y="689113"/>
            <a:ext cx="386334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lang="en-GB"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6" name="Text Placeholder 4">
            <a:extLst>
              <a:ext uri="{FF2B5EF4-FFF2-40B4-BE49-F238E27FC236}">
                <a16:creationId xmlns:a16="http://schemas.microsoft.com/office/drawing/2014/main" id="{11DA60AE-9B05-55BE-E029-99FB72EA0E4E}"/>
              </a:ext>
            </a:extLst>
          </p:cNvPr>
          <p:cNvSpPr>
            <a:spLocks noGrp="1"/>
          </p:cNvSpPr>
          <p:nvPr>
            <p:ph type="body" idx="1"/>
          </p:nvPr>
        </p:nvSpPr>
        <p:spPr>
          <a:xfrm>
            <a:off x="6267450" y="1840210"/>
            <a:ext cx="5372100" cy="2978925"/>
          </a:xfrm>
        </p:spPr>
        <p:txBody>
          <a:bodyPr>
            <a:normAutofit/>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a:t>
            </a:r>
            <a:r>
              <a:rPr lang="en-CY" sz="2000" b="1" dirty="0">
                <a:latin typeface="Arial Narrow" panose="020B0606020202030204" pitchFamily="34" charset="0"/>
              </a:rPr>
              <a:t>‘</a:t>
            </a:r>
            <a:r>
              <a:rPr lang="es-ES" sz="2000" b="1" dirty="0">
                <a:latin typeface="Arial Narrow" panose="020B0606020202030204" pitchFamily="34" charset="0"/>
              </a:rPr>
              <a:t>Google </a:t>
            </a:r>
            <a:r>
              <a:rPr lang="es-ES" sz="2000" b="1" dirty="0" err="1">
                <a:latin typeface="Arial Narrow" panose="020B0606020202030204" pitchFamily="34" charset="0"/>
              </a:rPr>
              <a:t>Slides</a:t>
            </a:r>
            <a:r>
              <a:rPr lang="en-CY" sz="2000" b="1" dirty="0">
                <a:latin typeface="Arial Narrow" panose="020B0606020202030204" pitchFamily="34" charset="0"/>
              </a:rPr>
              <a:t>’</a:t>
            </a:r>
            <a:r>
              <a:rPr lang="es-ES" sz="2000" b="1" dirty="0">
                <a:latin typeface="Arial Narrow" panose="020B0606020202030204" pitchFamily="34" charset="0"/>
              </a:rPr>
              <a:t>?</a:t>
            </a:r>
          </a:p>
          <a:p>
            <a:pPr marL="114300" indent="0" algn="just">
              <a:buNone/>
            </a:pPr>
            <a:r>
              <a:rPr lang="es-ES" sz="2000" dirty="0">
                <a:solidFill>
                  <a:schemeClr val="tx1"/>
                </a:solidFill>
                <a:latin typeface="Arial Narrow" panose="020B0606020202030204" pitchFamily="34" charset="0"/>
              </a:rPr>
              <a:t>As </a:t>
            </a:r>
            <a:r>
              <a:rPr lang="es-ES" sz="2000" dirty="0" err="1">
                <a:solidFill>
                  <a:schemeClr val="tx1"/>
                </a:solidFill>
                <a:latin typeface="Arial Narrow" panose="020B0606020202030204" pitchFamily="34" charset="0"/>
              </a:rPr>
              <a:t>maintained</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by</a:t>
            </a:r>
            <a:r>
              <a:rPr lang="es-ES" sz="2000" dirty="0">
                <a:solidFill>
                  <a:schemeClr val="tx1"/>
                </a:solidFill>
                <a:latin typeface="Arial Narrow" panose="020B0606020202030204" pitchFamily="34" charset="0"/>
              </a:rPr>
              <a:t> Compute Hop (2021)</a:t>
            </a:r>
            <a:r>
              <a:rPr lang="en-CY" sz="2000" dirty="0">
                <a:solidFill>
                  <a:schemeClr val="tx1"/>
                </a:solidFill>
                <a:latin typeface="Arial Narrow" panose="020B0606020202030204" pitchFamily="34" charset="0"/>
              </a:rPr>
              <a:t>,</a:t>
            </a:r>
            <a:r>
              <a:rPr lang="es-ES" sz="2000" dirty="0">
                <a:solidFill>
                  <a:schemeClr val="tx1"/>
                </a:solidFill>
                <a:latin typeface="Arial Narrow" panose="020B0606020202030204" pitchFamily="34" charset="0"/>
              </a:rPr>
              <a:t> Google </a:t>
            </a:r>
            <a:r>
              <a:rPr lang="es-ES" sz="2000" dirty="0" err="1">
                <a:solidFill>
                  <a:schemeClr val="tx1"/>
                </a:solidFill>
                <a:latin typeface="Arial Narrow" panose="020B0606020202030204" pitchFamily="34" charset="0"/>
              </a:rPr>
              <a:t>Slides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is</a:t>
            </a:r>
            <a:r>
              <a:rPr lang="es-ES" sz="2000" dirty="0">
                <a:solidFill>
                  <a:schemeClr val="tx1"/>
                </a:solidFill>
                <a:latin typeface="Arial Narrow" panose="020B0606020202030204" pitchFamily="34" charset="0"/>
              </a:rPr>
              <a:t> a free </a:t>
            </a:r>
            <a:r>
              <a:rPr lang="es-ES" sz="2000" dirty="0" err="1">
                <a:solidFill>
                  <a:schemeClr val="tx1"/>
                </a:solidFill>
                <a:latin typeface="Arial Narrow" panose="020B0606020202030204" pitchFamily="34" charset="0"/>
              </a:rPr>
              <a:t>presentation</a:t>
            </a:r>
            <a:r>
              <a:rPr lang="es-ES" sz="2000" dirty="0">
                <a:solidFill>
                  <a:schemeClr val="tx1"/>
                </a:solidFill>
                <a:latin typeface="Arial Narrow" panose="020B0606020202030204" pitchFamily="34" charset="0"/>
              </a:rPr>
              <a:t> web </a:t>
            </a:r>
            <a:r>
              <a:rPr lang="es-ES" sz="2000" dirty="0" err="1">
                <a:solidFill>
                  <a:schemeClr val="tx1"/>
                </a:solidFill>
                <a:latin typeface="Arial Narrow" panose="020B0606020202030204" pitchFamily="34" charset="0"/>
              </a:rPr>
              <a:t>application</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that</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offers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the</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benefits</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of</a:t>
            </a:r>
            <a:r>
              <a:rPr lang="es-ES" sz="2000" dirty="0">
                <a:solidFill>
                  <a:schemeClr val="tx1"/>
                </a:solidFill>
                <a:latin typeface="Arial Narrow" panose="020B0606020202030204" pitchFamily="34" charset="0"/>
              </a:rPr>
              <a:t> a </a:t>
            </a:r>
            <a:r>
              <a:rPr lang="es-ES" sz="2000" dirty="0" err="1">
                <a:solidFill>
                  <a:schemeClr val="tx1"/>
                </a:solidFill>
                <a:latin typeface="Arial Narrow" panose="020B0606020202030204" pitchFamily="34" charset="0"/>
              </a:rPr>
              <a:t>cloud</a:t>
            </a:r>
            <a:r>
              <a:rPr lang="es-ES" sz="2000" dirty="0">
                <a:solidFill>
                  <a:schemeClr val="tx1"/>
                </a:solidFill>
                <a:latin typeface="Arial Narrow" panose="020B0606020202030204" pitchFamily="34" charset="0"/>
              </a:rPr>
              <a:t> </a:t>
            </a:r>
            <a:r>
              <a:rPr lang="es-ES" sz="2000" dirty="0" err="1">
                <a:solidFill>
                  <a:schemeClr val="tx1"/>
                </a:solidFill>
                <a:latin typeface="Arial Narrow" panose="020B0606020202030204" pitchFamily="34" charset="0"/>
              </a:rPr>
              <a:t>storage</a:t>
            </a:r>
            <a:r>
              <a:rPr lang="es-ES" sz="2000" dirty="0">
                <a:solidFill>
                  <a:schemeClr val="tx1"/>
                </a:solidFill>
                <a:latin typeface="Arial Narrow" panose="020B0606020202030204" pitchFamily="34" charset="0"/>
              </a:rPr>
              <a:t>.</a:t>
            </a:r>
          </a:p>
          <a:p>
            <a:pPr marL="114300" indent="0">
              <a:buNone/>
            </a:pPr>
            <a:endParaRPr lang="es-ES" sz="2000" b="1" dirty="0">
              <a:solidFill>
                <a:srgbClr val="666666"/>
              </a:solidFill>
              <a:latin typeface="Arial Narrow" panose="020B0606020202030204" pitchFamily="34" charset="0"/>
            </a:endParaRPr>
          </a:p>
          <a:p>
            <a:pPr marL="114300" indent="0">
              <a:buNone/>
            </a:pPr>
            <a:r>
              <a:rPr lang="en-US" sz="2000" dirty="0">
                <a:solidFill>
                  <a:schemeClr val="tx1"/>
                </a:solidFill>
                <a:latin typeface="Arial Narrow" panose="020B0606020202030204" pitchFamily="34" charset="0"/>
              </a:rPr>
              <a:t>Ready to make the most of it? </a:t>
            </a:r>
            <a:r>
              <a:rPr lang="en-US" sz="2000" i="0" dirty="0">
                <a:solidFill>
                  <a:schemeClr val="tx1"/>
                </a:solidFill>
                <a:effectLst/>
                <a:latin typeface="Arial Narrow" panose="020B0606020202030204" pitchFamily="34" charset="0"/>
              </a:rPr>
              <a:t>Take a look at the video on the left!</a:t>
            </a:r>
            <a:endParaRPr lang="es-ES" sz="2000" dirty="0">
              <a:solidFill>
                <a:schemeClr val="tx1"/>
              </a:solidFill>
              <a:latin typeface="Arial Narrow" panose="020B0606020202030204" pitchFamily="34" charset="0"/>
            </a:endParaRPr>
          </a:p>
          <a:p>
            <a:pPr marL="114300" indent="0">
              <a:buNone/>
            </a:pPr>
            <a:endParaRPr lang="es-ES" sz="2000" b="1" dirty="0">
              <a:solidFill>
                <a:srgbClr val="666666"/>
              </a:solidFill>
              <a:latin typeface="Arial Narrow" panose="020B0606020202030204" pitchFamily="34" charset="0"/>
            </a:endParaRPr>
          </a:p>
          <a:p>
            <a:pPr marL="114300" indent="0">
              <a:buNone/>
            </a:pPr>
            <a:endParaRPr lang="es-ES" sz="2000" b="1" dirty="0">
              <a:solidFill>
                <a:srgbClr val="666666"/>
              </a:solidFill>
              <a:latin typeface="Arial Narrow" panose="020B0606020202030204" pitchFamily="34" charset="0"/>
            </a:endParaRPr>
          </a:p>
          <a:p>
            <a:pPr marL="114300" indent="0">
              <a:buNone/>
            </a:pPr>
            <a:endParaRPr lang="es-ES" sz="2000" b="1" dirty="0">
              <a:solidFill>
                <a:srgbClr val="666666"/>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4098" name="Picture 2">
            <a:extLst>
              <a:ext uri="{FF2B5EF4-FFF2-40B4-BE49-F238E27FC236}">
                <a16:creationId xmlns:a16="http://schemas.microsoft.com/office/drawing/2014/main" id="{DD7011B8-2BB6-ACF2-0204-256C5275FE0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97950" y="0"/>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How to Use Google Slides - Beginner's Guide">
            <a:hlinkClick r:id="" action="ppaction://media"/>
            <a:extLst>
              <a:ext uri="{FF2B5EF4-FFF2-40B4-BE49-F238E27FC236}">
                <a16:creationId xmlns:a16="http://schemas.microsoft.com/office/drawing/2014/main" id="{BFA9A6E7-4E02-F724-2BBC-3C6792EA31C1}"/>
              </a:ext>
            </a:extLst>
          </p:cNvPr>
          <p:cNvPicPr>
            <a:picLocks noRot="1" noChangeAspect="1"/>
          </p:cNvPicPr>
          <p:nvPr>
            <a:videoFile r:link="rId1"/>
          </p:nvPr>
        </p:nvPicPr>
        <p:blipFill>
          <a:blip r:embed="rId5"/>
          <a:stretch>
            <a:fillRect/>
          </a:stretch>
        </p:blipFill>
        <p:spPr>
          <a:xfrm>
            <a:off x="1229908" y="1974273"/>
            <a:ext cx="4340275" cy="2452255"/>
          </a:xfrm>
          <a:prstGeom prst="rect">
            <a:avLst/>
          </a:prstGeom>
        </p:spPr>
      </p:pic>
    </p:spTree>
    <p:extLst>
      <p:ext uri="{BB962C8B-B14F-4D97-AF65-F5344CB8AC3E}">
        <p14:creationId xmlns:p14="http://schemas.microsoft.com/office/powerpoint/2010/main" val="117152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0704"/>
            <a:ext cx="10515600" cy="1325563"/>
          </a:xfrm>
        </p:spPr>
        <p:txBody>
          <a:bodyPr/>
          <a:lstStyle/>
          <a:p>
            <a:pPr algn="ctr"/>
            <a:r>
              <a:rPr lang="en-US" dirty="0"/>
              <a:t>Google Slides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87</a:t>
            </a:fld>
            <a:endParaRPr lang="en-US" dirty="0"/>
          </a:p>
        </p:txBody>
      </p:sp>
      <p:pic>
        <p:nvPicPr>
          <p:cNvPr id="5" name="Picture 4">
            <a:extLst>
              <a:ext uri="{FF2B5EF4-FFF2-40B4-BE49-F238E27FC236}">
                <a16:creationId xmlns:a16="http://schemas.microsoft.com/office/drawing/2014/main" id="{2DA7EDCA-A796-EBB3-4496-53FAC6D2FD6B}"/>
              </a:ext>
            </a:extLst>
          </p:cNvPr>
          <p:cNvPicPr>
            <a:picLocks noChangeAspect="1"/>
          </p:cNvPicPr>
          <p:nvPr/>
        </p:nvPicPr>
        <p:blipFill rotWithShape="1">
          <a:blip r:embed="rId2"/>
          <a:srcRect t="8095" r="18818" b="40159"/>
          <a:stretch/>
        </p:blipFill>
        <p:spPr>
          <a:xfrm>
            <a:off x="426723" y="1545772"/>
            <a:ext cx="11338554" cy="4065360"/>
          </a:xfrm>
          <a:prstGeom prst="rect">
            <a:avLst/>
          </a:prstGeom>
        </p:spPr>
      </p:pic>
    </p:spTree>
    <p:extLst>
      <p:ext uri="{BB962C8B-B14F-4D97-AF65-F5344CB8AC3E}">
        <p14:creationId xmlns:p14="http://schemas.microsoft.com/office/powerpoint/2010/main" val="42420783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39457"/>
            <a:ext cx="10515600" cy="1325563"/>
          </a:xfrm>
        </p:spPr>
        <p:txBody>
          <a:bodyPr/>
          <a:lstStyle/>
          <a:p>
            <a:pPr algn="ctr"/>
            <a:r>
              <a:rPr lang="en-US" dirty="0"/>
              <a:t>Google Slides – How to create a presentation</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88</a:t>
            </a:fld>
            <a:endParaRPr lang="en-US" dirty="0"/>
          </a:p>
        </p:txBody>
      </p:sp>
      <p:pic>
        <p:nvPicPr>
          <p:cNvPr id="10" name="Picture 9">
            <a:extLst>
              <a:ext uri="{FF2B5EF4-FFF2-40B4-BE49-F238E27FC236}">
                <a16:creationId xmlns:a16="http://schemas.microsoft.com/office/drawing/2014/main" id="{598CC6E5-0021-2F90-15E3-A708B3E68BC9}"/>
              </a:ext>
            </a:extLst>
          </p:cNvPr>
          <p:cNvPicPr>
            <a:picLocks noChangeAspect="1"/>
          </p:cNvPicPr>
          <p:nvPr/>
        </p:nvPicPr>
        <p:blipFill>
          <a:blip r:embed="rId2"/>
          <a:stretch>
            <a:fillRect/>
          </a:stretch>
        </p:blipFill>
        <p:spPr>
          <a:xfrm>
            <a:off x="426228" y="1398856"/>
            <a:ext cx="11339543" cy="4060288"/>
          </a:xfrm>
          <a:prstGeom prst="rect">
            <a:avLst/>
          </a:prstGeom>
        </p:spPr>
      </p:pic>
      <p:sp>
        <p:nvSpPr>
          <p:cNvPr id="11" name="Oval 10">
            <a:extLst>
              <a:ext uri="{FF2B5EF4-FFF2-40B4-BE49-F238E27FC236}">
                <a16:creationId xmlns:a16="http://schemas.microsoft.com/office/drawing/2014/main" id="{FFBB54F5-021B-DBF0-BD07-BFA01648BF44}"/>
              </a:ext>
            </a:extLst>
          </p:cNvPr>
          <p:cNvSpPr/>
          <p:nvPr/>
        </p:nvSpPr>
        <p:spPr>
          <a:xfrm>
            <a:off x="3124200" y="1894113"/>
            <a:ext cx="1600200" cy="4216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13" name="Straight Arrow Connector 12">
            <a:extLst>
              <a:ext uri="{FF2B5EF4-FFF2-40B4-BE49-F238E27FC236}">
                <a16:creationId xmlns:a16="http://schemas.microsoft.com/office/drawing/2014/main" id="{CACE13EE-F475-848A-FF09-55DC3C5FAD9A}"/>
              </a:ext>
            </a:extLst>
          </p:cNvPr>
          <p:cNvCxnSpPr>
            <a:cxnSpLocks/>
          </p:cNvCxnSpPr>
          <p:nvPr/>
        </p:nvCxnSpPr>
        <p:spPr>
          <a:xfrm flipV="1">
            <a:off x="2449286" y="2797629"/>
            <a:ext cx="957943" cy="7775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969158A-DF37-4F34-7D19-AD01C912CAD6}"/>
              </a:ext>
            </a:extLst>
          </p:cNvPr>
          <p:cNvSpPr txBox="1"/>
          <p:nvPr/>
        </p:nvSpPr>
        <p:spPr>
          <a:xfrm>
            <a:off x="2982174" y="1615231"/>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6" name="TextBox 15">
            <a:extLst>
              <a:ext uri="{FF2B5EF4-FFF2-40B4-BE49-F238E27FC236}">
                <a16:creationId xmlns:a16="http://schemas.microsoft.com/office/drawing/2014/main" id="{C268E263-8CA5-EAC6-5029-C0DF4E03A3F9}"/>
              </a:ext>
            </a:extLst>
          </p:cNvPr>
          <p:cNvSpPr txBox="1"/>
          <p:nvPr/>
        </p:nvSpPr>
        <p:spPr>
          <a:xfrm>
            <a:off x="2698122" y="2758055"/>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3" name="TextBox 2">
            <a:extLst>
              <a:ext uri="{FF2B5EF4-FFF2-40B4-BE49-F238E27FC236}">
                <a16:creationId xmlns:a16="http://schemas.microsoft.com/office/drawing/2014/main" id="{050D2C09-53BF-B6C8-A845-9AC94BE41120}"/>
              </a:ext>
            </a:extLst>
          </p:cNvPr>
          <p:cNvSpPr txBox="1"/>
          <p:nvPr/>
        </p:nvSpPr>
        <p:spPr>
          <a:xfrm>
            <a:off x="1423043" y="3390483"/>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5" name="TextBox 4">
            <a:extLst>
              <a:ext uri="{FF2B5EF4-FFF2-40B4-BE49-F238E27FC236}">
                <a16:creationId xmlns:a16="http://schemas.microsoft.com/office/drawing/2014/main" id="{AD5559A8-52B8-9536-B56D-6BDD9027B7E9}"/>
              </a:ext>
            </a:extLst>
          </p:cNvPr>
          <p:cNvSpPr txBox="1"/>
          <p:nvPr/>
        </p:nvSpPr>
        <p:spPr>
          <a:xfrm>
            <a:off x="3482191" y="1465020"/>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244628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a:t>
            </a:fld>
            <a:endParaRPr lang="en-US" dirty="0"/>
          </a:p>
        </p:txBody>
      </p:sp>
      <p:sp>
        <p:nvSpPr>
          <p:cNvPr id="11" name="Google Shape;105;p2">
            <a:extLst>
              <a:ext uri="{FF2B5EF4-FFF2-40B4-BE49-F238E27FC236}">
                <a16:creationId xmlns:a16="http://schemas.microsoft.com/office/drawing/2014/main" id="{CF0B73FD-444A-0D9E-E94E-D7952BCB8723}"/>
              </a:ext>
            </a:extLst>
          </p:cNvPr>
          <p:cNvSpPr txBox="1">
            <a:spLocks noGrp="1"/>
          </p:cNvSpPr>
          <p:nvPr>
            <p:ph type="body" idx="1"/>
          </p:nvPr>
        </p:nvSpPr>
        <p:spPr>
          <a:xfrm>
            <a:off x="995613" y="1958047"/>
            <a:ext cx="9710618" cy="4697628"/>
          </a:xfrm>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0"/>
              </a:spcBef>
              <a:spcAft>
                <a:spcPts val="0"/>
              </a:spcAft>
              <a:buClr>
                <a:schemeClr val="dk1"/>
              </a:buClr>
              <a:buSzPts val="2200"/>
              <a:buNone/>
            </a:pPr>
            <a:r>
              <a:rPr lang="en-US" sz="2000" dirty="0">
                <a:latin typeface="Arial Narrow" panose="020B0606020202030204" pitchFamily="34" charset="0"/>
                <a:ea typeface="Candara"/>
                <a:cs typeface="Candara"/>
                <a:sym typeface="Candara"/>
              </a:rPr>
              <a:t>According to Cambridge dictionary (n.d.) </a:t>
            </a:r>
            <a:r>
              <a:rPr lang="en-US" sz="2000" b="1" dirty="0">
                <a:latin typeface="Arial Narrow" panose="020B0606020202030204" pitchFamily="34" charset="0"/>
                <a:ea typeface="Candara"/>
                <a:cs typeface="Candara"/>
                <a:sym typeface="Candara"/>
              </a:rPr>
              <a:t>Communication</a:t>
            </a:r>
            <a:r>
              <a:rPr lang="en-US" sz="2000" dirty="0">
                <a:latin typeface="Arial Narrow" panose="020B0606020202030204" pitchFamily="34" charset="0"/>
                <a:ea typeface="Candara"/>
                <a:cs typeface="Candara"/>
                <a:sym typeface="Candara"/>
              </a:rPr>
              <a:t> is “the process by which messages or information is sent from one place or person to another, or the message itself”.  </a:t>
            </a:r>
          </a:p>
          <a:p>
            <a:pPr marL="0" lvl="0" indent="0" algn="just" rtl="0">
              <a:lnSpc>
                <a:spcPct val="90000"/>
              </a:lnSpc>
              <a:spcBef>
                <a:spcPts val="0"/>
              </a:spcBef>
              <a:spcAft>
                <a:spcPts val="0"/>
              </a:spcAft>
              <a:buClr>
                <a:schemeClr val="dk1"/>
              </a:buClr>
              <a:buSzPts val="2200"/>
              <a:buNone/>
            </a:pPr>
            <a:endParaRPr lang="en-US" sz="2000" dirty="0">
              <a:latin typeface="Arial Narrow" panose="020B0606020202030204" pitchFamily="34" charset="0"/>
              <a:ea typeface="Candara"/>
              <a:cs typeface="Candara"/>
              <a:sym typeface="Candara"/>
            </a:endParaRPr>
          </a:p>
          <a:p>
            <a:pPr marL="0" lvl="0" indent="0" algn="just" rtl="0">
              <a:lnSpc>
                <a:spcPct val="90000"/>
              </a:lnSpc>
              <a:spcBef>
                <a:spcPts val="0"/>
              </a:spcBef>
              <a:spcAft>
                <a:spcPts val="0"/>
              </a:spcAft>
              <a:buClr>
                <a:schemeClr val="dk1"/>
              </a:buClr>
              <a:buSzPts val="2200"/>
              <a:buNone/>
            </a:pPr>
            <a:endParaRPr lang="en-US" sz="2000" dirty="0">
              <a:latin typeface="Arial Narrow" panose="020B0606020202030204" pitchFamily="34" charset="0"/>
              <a:ea typeface="Candara"/>
              <a:cs typeface="Candara"/>
              <a:sym typeface="Candara"/>
            </a:endParaRPr>
          </a:p>
          <a:p>
            <a:pPr marL="114300" indent="0" algn="just" rtl="0">
              <a:spcBef>
                <a:spcPts val="0"/>
              </a:spcBef>
              <a:spcAft>
                <a:spcPts val="0"/>
              </a:spcAft>
              <a:buNone/>
            </a:pPr>
            <a:endParaRPr lang="en-US" sz="2000" dirty="0">
              <a:latin typeface="Arial Narrow" panose="020B0606020202030204" pitchFamily="34" charset="0"/>
              <a:ea typeface="Candara"/>
              <a:cs typeface="Candara"/>
              <a:sym typeface="Candara"/>
            </a:endParaRPr>
          </a:p>
          <a:p>
            <a:pPr marL="114300" indent="0" algn="just" rtl="0">
              <a:spcBef>
                <a:spcPts val="0"/>
              </a:spcBef>
              <a:spcAft>
                <a:spcPts val="0"/>
              </a:spcAft>
              <a:buNone/>
            </a:pPr>
            <a:r>
              <a:rPr lang="en-US" sz="2000" dirty="0">
                <a:solidFill>
                  <a:schemeClr val="tx1"/>
                </a:solidFill>
                <a:latin typeface="Arial Narrow" panose="020B0606020202030204" pitchFamily="34" charset="0"/>
                <a:ea typeface="Candara"/>
                <a:cs typeface="Candara"/>
                <a:sym typeface="Candara"/>
              </a:rPr>
              <a:t>So what is </a:t>
            </a:r>
            <a:r>
              <a:rPr lang="en-US" sz="2000" b="1" dirty="0">
                <a:solidFill>
                  <a:schemeClr val="tx1"/>
                </a:solidFill>
                <a:latin typeface="Arial Narrow" panose="020B0606020202030204" pitchFamily="34" charset="0"/>
                <a:ea typeface="Candara"/>
                <a:cs typeface="Candara"/>
                <a:sym typeface="Candara"/>
              </a:rPr>
              <a:t>Online Communication</a:t>
            </a:r>
            <a:r>
              <a:rPr lang="en-US" sz="2000" dirty="0">
                <a:solidFill>
                  <a:schemeClr val="tx1"/>
                </a:solidFill>
                <a:latin typeface="Arial Narrow" panose="020B0606020202030204" pitchFamily="34" charset="0"/>
                <a:ea typeface="Candara"/>
                <a:cs typeface="Candara"/>
                <a:sym typeface="Candara"/>
              </a:rPr>
              <a:t>? </a:t>
            </a:r>
            <a:r>
              <a:rPr lang="en-US" sz="2000" i="0" u="none" strike="noStrike" dirty="0">
                <a:solidFill>
                  <a:schemeClr val="tx1"/>
                </a:solidFill>
                <a:effectLst/>
                <a:latin typeface="Arial Narrow" panose="020B0606020202030204" pitchFamily="34" charset="0"/>
              </a:rPr>
              <a:t>Any kind of communication between either individuals or organizations that occurs on the internet (IGI Global Dictionary, n.d.). </a:t>
            </a:r>
          </a:p>
          <a:p>
            <a:pPr marL="114300" indent="0" algn="just" rtl="0">
              <a:spcBef>
                <a:spcPts val="0"/>
              </a:spcBef>
              <a:spcAft>
                <a:spcPts val="0"/>
              </a:spcAft>
              <a:buNone/>
            </a:pPr>
            <a:endParaRPr lang="en-US" sz="2000" dirty="0">
              <a:solidFill>
                <a:schemeClr val="tx1"/>
              </a:solidFill>
              <a:latin typeface="Arial Narrow" panose="020B0606020202030204" pitchFamily="34" charset="0"/>
            </a:endParaRPr>
          </a:p>
          <a:p>
            <a:pPr marL="114300" indent="0" algn="just" rtl="0">
              <a:spcBef>
                <a:spcPts val="0"/>
              </a:spcBef>
              <a:spcAft>
                <a:spcPts val="0"/>
              </a:spcAft>
              <a:buNone/>
            </a:pPr>
            <a:endParaRPr lang="en-US" sz="2000" i="0" u="none" strike="noStrike" dirty="0">
              <a:solidFill>
                <a:schemeClr val="tx1"/>
              </a:solidFill>
              <a:effectLst/>
              <a:latin typeface="Arial Narrow" panose="020B0606020202030204" pitchFamily="34" charset="0"/>
            </a:endParaRPr>
          </a:p>
          <a:p>
            <a:pPr marL="114300" indent="0" algn="just" rtl="0">
              <a:spcBef>
                <a:spcPts val="0"/>
              </a:spcBef>
              <a:spcAft>
                <a:spcPts val="0"/>
              </a:spcAft>
              <a:buNone/>
            </a:pPr>
            <a:endParaRPr lang="en-US" sz="2000" dirty="0">
              <a:solidFill>
                <a:schemeClr val="tx1"/>
              </a:solidFill>
              <a:latin typeface="Arial Narrow" panose="020B0606020202030204" pitchFamily="34" charset="0"/>
            </a:endParaRPr>
          </a:p>
          <a:p>
            <a:pPr marL="114300" indent="0" algn="just">
              <a:spcBef>
                <a:spcPts val="0"/>
              </a:spcBef>
              <a:buNone/>
            </a:pPr>
            <a:r>
              <a:rPr lang="en-US" sz="2000" b="1" i="0" u="none" strike="noStrike" dirty="0">
                <a:solidFill>
                  <a:srgbClr val="000000"/>
                </a:solidFill>
                <a:effectLst/>
                <a:latin typeface="Arial Narrow" panose="020B0606020202030204" pitchFamily="34" charset="0"/>
              </a:rPr>
              <a:t>Social Media </a:t>
            </a:r>
            <a:r>
              <a:rPr lang="en-US" sz="2000" i="0" u="none" strike="noStrike" dirty="0">
                <a:solidFill>
                  <a:srgbClr val="000000"/>
                </a:solidFill>
                <a:effectLst/>
                <a:latin typeface="Arial Narrow" panose="020B0606020202030204" pitchFamily="34" charset="0"/>
              </a:rPr>
              <a:t>is a type of internet-based communication that comes in a variety of forms. </a:t>
            </a:r>
          </a:p>
          <a:p>
            <a:pPr marL="114300" indent="0" algn="just">
              <a:spcBef>
                <a:spcPts val="0"/>
              </a:spcBef>
              <a:buNone/>
            </a:pPr>
            <a:r>
              <a:rPr lang="en-US" sz="2000" dirty="0">
                <a:solidFill>
                  <a:srgbClr val="000000"/>
                </a:solidFill>
                <a:latin typeface="Arial Narrow" panose="020B0606020202030204" pitchFamily="34" charset="0"/>
              </a:rPr>
              <a:t>For instance: podcasts, social Book-marking, micro blogging and blogging, social networking…</a:t>
            </a:r>
            <a:endParaRPr lang="en-US" sz="2000" i="0" u="none" strike="noStrike" dirty="0">
              <a:solidFill>
                <a:srgbClr val="000000"/>
              </a:solidFill>
              <a:effectLst/>
              <a:latin typeface="Arial Narrow" panose="020B0606020202030204" pitchFamily="34" charset="0"/>
            </a:endParaRPr>
          </a:p>
          <a:p>
            <a:pPr marL="114300" indent="0" algn="just" rtl="0">
              <a:spcBef>
                <a:spcPts val="0"/>
              </a:spcBef>
              <a:spcAft>
                <a:spcPts val="0"/>
              </a:spcAft>
              <a:buNone/>
            </a:pPr>
            <a:endParaRPr lang="en-US" sz="2000" i="0" u="none" strike="noStrike" dirty="0">
              <a:solidFill>
                <a:schemeClr val="tx1"/>
              </a:solidFill>
              <a:effectLst/>
              <a:latin typeface="Arial Narrow" panose="020B0606020202030204" pitchFamily="34" charset="0"/>
            </a:endParaRPr>
          </a:p>
          <a:p>
            <a:pPr marL="114300" indent="0" algn="just" rtl="0">
              <a:spcBef>
                <a:spcPts val="0"/>
              </a:spcBef>
              <a:spcAft>
                <a:spcPts val="0"/>
              </a:spcAft>
              <a:buNone/>
            </a:pPr>
            <a:endParaRPr lang="en-US" sz="2000" dirty="0">
              <a:solidFill>
                <a:schemeClr val="tx1"/>
              </a:solidFill>
              <a:effectLst/>
              <a:latin typeface="Arial Narrow" panose="020B0606020202030204" pitchFamily="34" charset="0"/>
            </a:endParaRPr>
          </a:p>
          <a:p>
            <a:pPr marL="114300" indent="0">
              <a:buNone/>
            </a:pPr>
            <a:br>
              <a:rPr lang="en-US" sz="1400" dirty="0"/>
            </a:br>
            <a:endParaRPr lang="en-US" sz="2000" dirty="0">
              <a:latin typeface="Arial Narrow" panose="020B0606020202030204" pitchFamily="34" charset="0"/>
              <a:ea typeface="Candara"/>
              <a:cs typeface="Candara"/>
              <a:sym typeface="Candara"/>
            </a:endParaRPr>
          </a:p>
        </p:txBody>
      </p:sp>
      <p:sp>
        <p:nvSpPr>
          <p:cNvPr id="2" name="Google Shape;103;p2">
            <a:extLst>
              <a:ext uri="{FF2B5EF4-FFF2-40B4-BE49-F238E27FC236}">
                <a16:creationId xmlns:a16="http://schemas.microsoft.com/office/drawing/2014/main" id="{30AB845D-401A-E940-0C9F-579F1D8B9880}"/>
              </a:ext>
            </a:extLst>
          </p:cNvPr>
          <p:cNvSpPr/>
          <p:nvPr/>
        </p:nvSpPr>
        <p:spPr>
          <a:xfrm>
            <a:off x="0" y="689113"/>
            <a:ext cx="825246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1: </a:t>
            </a:r>
            <a:r>
              <a:rPr lang="en-GB" sz="2800" dirty="0">
                <a:solidFill>
                  <a:schemeClr val="lt1"/>
                </a:solidFill>
                <a:latin typeface="Gadugi" panose="020B0502040204020203" pitchFamily="34" charset="0"/>
                <a:ea typeface="Gadugi" panose="020B0502040204020203" pitchFamily="34" charset="0"/>
                <a:sym typeface="Candara"/>
              </a:rPr>
              <a:t>Social Media &amp; Online Communication</a:t>
            </a:r>
            <a:endParaRPr lang="en-GB" sz="28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5" name="Arrow: Down 4">
            <a:extLst>
              <a:ext uri="{FF2B5EF4-FFF2-40B4-BE49-F238E27FC236}">
                <a16:creationId xmlns:a16="http://schemas.microsoft.com/office/drawing/2014/main" id="{24BECBDD-5150-A2A7-C2AE-0A021C1175EF}"/>
              </a:ext>
            </a:extLst>
          </p:cNvPr>
          <p:cNvSpPr/>
          <p:nvPr/>
        </p:nvSpPr>
        <p:spPr>
          <a:xfrm>
            <a:off x="5745890" y="4165467"/>
            <a:ext cx="210065" cy="432487"/>
          </a:xfrm>
          <a:prstGeom prst="downArrow">
            <a:avLst/>
          </a:prstGeom>
          <a:solidFill>
            <a:srgbClr val="3A9BDC"/>
          </a:solidFill>
          <a:ln>
            <a:solidFill>
              <a:srgbClr val="3A9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7" name="Arrow: Down 6">
            <a:extLst>
              <a:ext uri="{FF2B5EF4-FFF2-40B4-BE49-F238E27FC236}">
                <a16:creationId xmlns:a16="http://schemas.microsoft.com/office/drawing/2014/main" id="{A7B80432-6E38-AF88-60C8-79D441012EF2}"/>
              </a:ext>
            </a:extLst>
          </p:cNvPr>
          <p:cNvSpPr/>
          <p:nvPr/>
        </p:nvSpPr>
        <p:spPr>
          <a:xfrm>
            <a:off x="5745890" y="2742973"/>
            <a:ext cx="210065" cy="432487"/>
          </a:xfrm>
          <a:prstGeom prst="downArrow">
            <a:avLst/>
          </a:prstGeom>
          <a:solidFill>
            <a:srgbClr val="3A9BDC"/>
          </a:solidFill>
          <a:ln>
            <a:solidFill>
              <a:srgbClr val="3A9B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Tree>
    <p:extLst>
      <p:ext uri="{BB962C8B-B14F-4D97-AF65-F5344CB8AC3E}">
        <p14:creationId xmlns:p14="http://schemas.microsoft.com/office/powerpoint/2010/main" val="7214926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89</a:t>
            </a:fld>
            <a:endParaRPr lang="en-US" dirty="0"/>
          </a:p>
        </p:txBody>
      </p:sp>
      <p:pic>
        <p:nvPicPr>
          <p:cNvPr id="7" name="Picture 6">
            <a:extLst>
              <a:ext uri="{FF2B5EF4-FFF2-40B4-BE49-F238E27FC236}">
                <a16:creationId xmlns:a16="http://schemas.microsoft.com/office/drawing/2014/main" id="{7770B7DF-D493-E616-22C0-FF7D0B53FB3A}"/>
              </a:ext>
            </a:extLst>
          </p:cNvPr>
          <p:cNvPicPr>
            <a:picLocks noChangeAspect="1"/>
          </p:cNvPicPr>
          <p:nvPr/>
        </p:nvPicPr>
        <p:blipFill rotWithShape="1">
          <a:blip r:embed="rId2"/>
          <a:srcRect t="8095" b="6031"/>
          <a:stretch/>
        </p:blipFill>
        <p:spPr>
          <a:xfrm>
            <a:off x="1069696" y="1249434"/>
            <a:ext cx="9718050" cy="4694166"/>
          </a:xfrm>
          <a:prstGeom prst="rect">
            <a:avLst/>
          </a:prstGeom>
        </p:spPr>
      </p:pic>
      <p:sp>
        <p:nvSpPr>
          <p:cNvPr id="8" name="Title 1">
            <a:extLst>
              <a:ext uri="{FF2B5EF4-FFF2-40B4-BE49-F238E27FC236}">
                <a16:creationId xmlns:a16="http://schemas.microsoft.com/office/drawing/2014/main" id="{95CACBC1-6B20-9652-A701-1D8D8B5F7C3D}"/>
              </a:ext>
            </a:extLst>
          </p:cNvPr>
          <p:cNvSpPr>
            <a:spLocks noGrp="1"/>
          </p:cNvSpPr>
          <p:nvPr>
            <p:ph type="title"/>
          </p:nvPr>
        </p:nvSpPr>
        <p:spPr>
          <a:xfrm>
            <a:off x="914400" y="139457"/>
            <a:ext cx="10515600" cy="1325563"/>
          </a:xfrm>
        </p:spPr>
        <p:txBody>
          <a:bodyPr/>
          <a:lstStyle/>
          <a:p>
            <a:pPr algn="ctr"/>
            <a:r>
              <a:rPr lang="en-US" dirty="0"/>
              <a:t>Google Slides – How to create a presentation</a:t>
            </a:r>
          </a:p>
        </p:txBody>
      </p:sp>
      <p:sp>
        <p:nvSpPr>
          <p:cNvPr id="9" name="TextBox 8">
            <a:extLst>
              <a:ext uri="{FF2B5EF4-FFF2-40B4-BE49-F238E27FC236}">
                <a16:creationId xmlns:a16="http://schemas.microsoft.com/office/drawing/2014/main" id="{97EFB09B-AF98-6275-963A-C2114B37004A}"/>
              </a:ext>
            </a:extLst>
          </p:cNvPr>
          <p:cNvSpPr txBox="1"/>
          <p:nvPr/>
        </p:nvSpPr>
        <p:spPr>
          <a:xfrm>
            <a:off x="565970" y="1095545"/>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14799875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90</a:t>
            </a:fld>
            <a:endParaRPr lang="en-US" dirty="0"/>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6" y="795788"/>
            <a:ext cx="4721863"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2" name="Google Shape;103;p2">
            <a:extLst>
              <a:ext uri="{FF2B5EF4-FFF2-40B4-BE49-F238E27FC236}">
                <a16:creationId xmlns:a16="http://schemas.microsoft.com/office/drawing/2014/main" id="{ADA0BED5-1248-5099-6B28-061895C608E6}"/>
              </a:ext>
            </a:extLst>
          </p:cNvPr>
          <p:cNvSpPr/>
          <p:nvPr/>
        </p:nvSpPr>
        <p:spPr>
          <a:xfrm>
            <a:off x="0" y="689113"/>
            <a:ext cx="3863340"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Topic 3: Google Drive</a:t>
            </a:r>
            <a:endParaRPr lang="en-GB"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6" name="Text Placeholder 4">
            <a:extLst>
              <a:ext uri="{FF2B5EF4-FFF2-40B4-BE49-F238E27FC236}">
                <a16:creationId xmlns:a16="http://schemas.microsoft.com/office/drawing/2014/main" id="{05F8562A-DFA4-C826-4E73-499247027B0D}"/>
              </a:ext>
            </a:extLst>
          </p:cNvPr>
          <p:cNvSpPr>
            <a:spLocks noGrp="1"/>
          </p:cNvSpPr>
          <p:nvPr>
            <p:ph type="body" idx="1"/>
          </p:nvPr>
        </p:nvSpPr>
        <p:spPr>
          <a:xfrm>
            <a:off x="6267450" y="1840210"/>
            <a:ext cx="5372100" cy="2978925"/>
          </a:xfrm>
        </p:spPr>
        <p:txBody>
          <a:bodyPr>
            <a:normAutofit lnSpcReduction="10000"/>
          </a:bodyPr>
          <a:lstStyle/>
          <a:p>
            <a:pPr>
              <a:buFont typeface="Wingdings" panose="05000000000000000000" pitchFamily="2" charset="2"/>
              <a:buChar char="§"/>
            </a:pPr>
            <a:r>
              <a:rPr lang="es-ES" sz="2000" b="1" dirty="0">
                <a:latin typeface="Arial Narrow" panose="020B0606020202030204" pitchFamily="34" charset="0"/>
              </a:rPr>
              <a:t>What </a:t>
            </a:r>
            <a:r>
              <a:rPr lang="es-ES" sz="2000" b="1" dirty="0" err="1">
                <a:latin typeface="Arial Narrow" panose="020B0606020202030204" pitchFamily="34" charset="0"/>
              </a:rPr>
              <a:t>is</a:t>
            </a:r>
            <a:r>
              <a:rPr lang="es-ES" sz="2000" b="1" dirty="0">
                <a:latin typeface="Arial Narrow" panose="020B0606020202030204" pitchFamily="34" charset="0"/>
              </a:rPr>
              <a:t> </a:t>
            </a:r>
            <a:r>
              <a:rPr lang="en-CY" sz="2000" b="1" dirty="0">
                <a:latin typeface="Arial Narrow" panose="020B0606020202030204" pitchFamily="34" charset="0"/>
              </a:rPr>
              <a:t>‘</a:t>
            </a:r>
            <a:r>
              <a:rPr lang="es-ES" sz="2000" b="1" dirty="0">
                <a:latin typeface="Arial Narrow" panose="020B0606020202030204" pitchFamily="34" charset="0"/>
              </a:rPr>
              <a:t>Google </a:t>
            </a:r>
            <a:r>
              <a:rPr lang="es-ES" sz="2000" b="1" dirty="0" err="1">
                <a:latin typeface="Arial Narrow" panose="020B0606020202030204" pitchFamily="34" charset="0"/>
              </a:rPr>
              <a:t>Forms</a:t>
            </a:r>
            <a:r>
              <a:rPr lang="en-CY" sz="2000" b="1" dirty="0">
                <a:latin typeface="Arial Narrow" panose="020B0606020202030204" pitchFamily="34" charset="0"/>
              </a:rPr>
              <a:t>’</a:t>
            </a:r>
            <a:r>
              <a:rPr lang="es-ES" sz="2000" b="1" dirty="0">
                <a:latin typeface="Arial Narrow" panose="020B0606020202030204" pitchFamily="34" charset="0"/>
              </a:rPr>
              <a:t>?</a:t>
            </a:r>
          </a:p>
          <a:p>
            <a:pPr marL="114300" indent="0" algn="just">
              <a:buNone/>
            </a:pPr>
            <a:r>
              <a:rPr lang="es-ES" sz="2000" dirty="0">
                <a:latin typeface="Arial Narrow" panose="020B0606020202030204" pitchFamily="34" charset="0"/>
              </a:rPr>
              <a:t>Google </a:t>
            </a:r>
            <a:r>
              <a:rPr lang="es-ES" sz="2000" dirty="0" err="1">
                <a:latin typeface="Arial Narrow" panose="020B0606020202030204" pitchFamily="34" charset="0"/>
              </a:rPr>
              <a:t>Forms</a:t>
            </a:r>
            <a:r>
              <a:rPr lang="es-ES" sz="2000" dirty="0">
                <a:latin typeface="Arial Narrow" panose="020B0606020202030204" pitchFamily="34" charset="0"/>
              </a:rPr>
              <a:t> i</a:t>
            </a:r>
            <a:r>
              <a:rPr lang="en-CY" sz="2000" dirty="0">
                <a:solidFill>
                  <a:srgbClr val="111111"/>
                </a:solidFill>
                <a:latin typeface="Arial Narrow" panose="020B0606020202030204" pitchFamily="34" charset="0"/>
              </a:rPr>
              <a:t>s</a:t>
            </a:r>
            <a:r>
              <a:rPr lang="en-US" sz="2000" i="0" dirty="0">
                <a:solidFill>
                  <a:srgbClr val="111111"/>
                </a:solidFill>
                <a:effectLst/>
                <a:latin typeface="Arial Narrow" panose="020B0606020202030204" pitchFamily="34" charset="0"/>
              </a:rPr>
              <a:t> a versatile tool that can be used for various applications, from gathering RSVPs for an event to creating a pop quiz by means of creating surveys and quizzes</a:t>
            </a:r>
            <a:r>
              <a:rPr lang="en-US" sz="2000" dirty="0">
                <a:solidFill>
                  <a:srgbClr val="111111"/>
                </a:solidFill>
                <a:latin typeface="Arial Narrow" panose="020B0606020202030204" pitchFamily="34" charset="0"/>
              </a:rPr>
              <a:t> (Business Insider webpage, 2021). </a:t>
            </a:r>
            <a:endParaRPr lang="en-US" sz="2000" i="0" dirty="0">
              <a:solidFill>
                <a:srgbClr val="111111"/>
              </a:solidFill>
              <a:effectLst/>
              <a:latin typeface="Arial Narrow" panose="020B0606020202030204" pitchFamily="34" charset="0"/>
            </a:endParaRPr>
          </a:p>
          <a:p>
            <a:pPr marL="114300" indent="0" algn="just">
              <a:buNone/>
            </a:pPr>
            <a:endParaRPr lang="en-US" sz="2000" dirty="0">
              <a:solidFill>
                <a:srgbClr val="111111"/>
              </a:solidFill>
              <a:latin typeface="Arial Narrow" panose="020B0606020202030204" pitchFamily="34" charset="0"/>
            </a:endParaRPr>
          </a:p>
          <a:p>
            <a:pPr marL="114300" indent="0" algn="just">
              <a:buNone/>
            </a:pPr>
            <a:r>
              <a:rPr lang="en-US" sz="2000" dirty="0">
                <a:solidFill>
                  <a:schemeClr val="tx1"/>
                </a:solidFill>
                <a:latin typeface="Arial Narrow" panose="020B0606020202030204" pitchFamily="34" charset="0"/>
              </a:rPr>
              <a:t>Ready to make the most of it? </a:t>
            </a:r>
            <a:r>
              <a:rPr lang="en-US" sz="2000" i="0" dirty="0">
                <a:solidFill>
                  <a:schemeClr val="tx1"/>
                </a:solidFill>
                <a:effectLst/>
                <a:latin typeface="Arial Narrow" panose="020B0606020202030204" pitchFamily="34" charset="0"/>
              </a:rPr>
              <a:t>Take a look at the video on the left!</a:t>
            </a:r>
            <a:endParaRPr lang="es-ES" sz="2000" dirty="0">
              <a:solidFill>
                <a:schemeClr val="tx1"/>
              </a:solidFill>
              <a:latin typeface="Arial Narrow" panose="020B0606020202030204" pitchFamily="34" charset="0"/>
            </a:endParaRPr>
          </a:p>
          <a:p>
            <a:pPr marL="114300" indent="0" algn="just">
              <a:buNone/>
            </a:pPr>
            <a:endParaRPr lang="en-US" sz="2000" i="0" dirty="0">
              <a:solidFill>
                <a:srgbClr val="111111"/>
              </a:solidFill>
              <a:effectLst/>
              <a:latin typeface="Arial Narrow" panose="020B0606020202030204" pitchFamily="34" charset="0"/>
            </a:endParaRPr>
          </a:p>
          <a:p>
            <a:pPr marL="114300" indent="0" algn="just">
              <a:buNone/>
            </a:pPr>
            <a:endParaRPr lang="en-US" sz="2000" dirty="0">
              <a:solidFill>
                <a:srgbClr val="111111"/>
              </a:solidFill>
              <a:latin typeface="Arial Narrow" panose="020B0606020202030204" pitchFamily="34" charset="0"/>
            </a:endParaRPr>
          </a:p>
          <a:p>
            <a:pPr marL="114300" indent="0" algn="just">
              <a:buNone/>
            </a:pPr>
            <a:endParaRPr lang="en-US" sz="2000" i="0" dirty="0">
              <a:solidFill>
                <a:srgbClr val="111111"/>
              </a:solidFill>
              <a:effectLst/>
              <a:latin typeface="Arial Narrow" panose="020B0606020202030204" pitchFamily="34" charset="0"/>
            </a:endParaRPr>
          </a:p>
          <a:p>
            <a:pPr marL="114300" indent="0" algn="just">
              <a:buNone/>
            </a:pPr>
            <a:endParaRPr lang="en-US" sz="2000" dirty="0">
              <a:solidFill>
                <a:srgbClr val="111111"/>
              </a:solidFill>
              <a:latin typeface="Arial Narrow" panose="020B0606020202030204" pitchFamily="34" charset="0"/>
            </a:endParaRPr>
          </a:p>
          <a:p>
            <a:pPr marL="114300" indent="0">
              <a:buNone/>
            </a:pPr>
            <a:endParaRPr lang="es-ES" sz="2000" b="1" dirty="0">
              <a:latin typeface="Arial Narrow" panose="020B0606020202030204" pitchFamily="34" charset="0"/>
            </a:endParaRPr>
          </a:p>
          <a:p>
            <a:pPr marL="114300" indent="0">
              <a:buNone/>
            </a:pPr>
            <a:endParaRPr lang="es-ES" sz="2000" b="1" dirty="0">
              <a:latin typeface="Arial Narrow" panose="020B0606020202030204" pitchFamily="34" charset="0"/>
            </a:endParaRPr>
          </a:p>
          <a:p>
            <a:pPr>
              <a:buFont typeface="Wingdings" panose="05000000000000000000" pitchFamily="2" charset="2"/>
              <a:buChar char="§"/>
            </a:pPr>
            <a:endParaRPr lang="es-ES" sz="2000" b="1" dirty="0">
              <a:solidFill>
                <a:srgbClr val="666666"/>
              </a:solidFill>
              <a:latin typeface="Arial Narrow" panose="020B0606020202030204" pitchFamily="34" charset="0"/>
            </a:endParaRPr>
          </a:p>
          <a:p>
            <a:pPr marL="114300" indent="0">
              <a:buNone/>
            </a:pPr>
            <a:endParaRPr lang="es-ES" sz="2000" b="1" dirty="0">
              <a:solidFill>
                <a:srgbClr val="666666"/>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a:p>
            <a:pPr marL="114300" indent="0" algn="just">
              <a:buNone/>
            </a:pPr>
            <a:endParaRPr lang="es-ES" sz="2000" dirty="0">
              <a:solidFill>
                <a:schemeClr val="tx1"/>
              </a:solidFill>
              <a:latin typeface="Arial Narrow" panose="020B0606020202030204" pitchFamily="34" charset="0"/>
            </a:endParaRPr>
          </a:p>
        </p:txBody>
      </p:sp>
      <p:pic>
        <p:nvPicPr>
          <p:cNvPr id="6146" name="Picture 2">
            <a:extLst>
              <a:ext uri="{FF2B5EF4-FFF2-40B4-BE49-F238E27FC236}">
                <a16:creationId xmlns:a16="http://schemas.microsoft.com/office/drawing/2014/main" id="{C07D49A8-E2B4-FC4A-6A2E-07BACBECEE8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897950" y="-22865"/>
            <a:ext cx="1483200" cy="14832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title="Google Forms Tutorial">
            <a:hlinkClick r:id="" action="ppaction://media"/>
            <a:extLst>
              <a:ext uri="{FF2B5EF4-FFF2-40B4-BE49-F238E27FC236}">
                <a16:creationId xmlns:a16="http://schemas.microsoft.com/office/drawing/2014/main" id="{9A40E348-95D7-8E26-6C02-1F9892B7B75F}"/>
              </a:ext>
            </a:extLst>
          </p:cNvPr>
          <p:cNvPicPr>
            <a:picLocks noRot="1" noChangeAspect="1"/>
          </p:cNvPicPr>
          <p:nvPr>
            <a:videoFile r:link="rId1"/>
          </p:nvPr>
        </p:nvPicPr>
        <p:blipFill>
          <a:blip r:embed="rId5"/>
          <a:stretch>
            <a:fillRect/>
          </a:stretch>
        </p:blipFill>
        <p:spPr>
          <a:xfrm>
            <a:off x="976630" y="2021829"/>
            <a:ext cx="4629531" cy="2615685"/>
          </a:xfrm>
          <a:prstGeom prst="rect">
            <a:avLst/>
          </a:prstGeom>
        </p:spPr>
      </p:pic>
    </p:spTree>
    <p:extLst>
      <p:ext uri="{BB962C8B-B14F-4D97-AF65-F5344CB8AC3E}">
        <p14:creationId xmlns:p14="http://schemas.microsoft.com/office/powerpoint/2010/main" val="309060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9457"/>
            <a:ext cx="10515600" cy="1325563"/>
          </a:xfrm>
        </p:spPr>
        <p:txBody>
          <a:bodyPr/>
          <a:lstStyle/>
          <a:p>
            <a:pPr algn="ctr"/>
            <a:r>
              <a:rPr lang="en-US" dirty="0"/>
              <a:t>Google Forms</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91</a:t>
            </a:fld>
            <a:endParaRPr lang="en-US" dirty="0"/>
          </a:p>
        </p:txBody>
      </p:sp>
      <p:pic>
        <p:nvPicPr>
          <p:cNvPr id="7" name="Picture 6">
            <a:extLst>
              <a:ext uri="{FF2B5EF4-FFF2-40B4-BE49-F238E27FC236}">
                <a16:creationId xmlns:a16="http://schemas.microsoft.com/office/drawing/2014/main" id="{2F9E3714-FB84-4BF6-8FA7-89B7746138B7}"/>
              </a:ext>
            </a:extLst>
          </p:cNvPr>
          <p:cNvPicPr>
            <a:picLocks noChangeAspect="1"/>
          </p:cNvPicPr>
          <p:nvPr/>
        </p:nvPicPr>
        <p:blipFill rotWithShape="1">
          <a:blip r:embed="rId2"/>
          <a:srcRect t="8730" r="19226" b="39930"/>
          <a:stretch/>
        </p:blipFill>
        <p:spPr>
          <a:xfrm>
            <a:off x="709325" y="1660962"/>
            <a:ext cx="10773350" cy="3851742"/>
          </a:xfrm>
          <a:prstGeom prst="rect">
            <a:avLst/>
          </a:prstGeom>
        </p:spPr>
      </p:pic>
    </p:spTree>
    <p:extLst>
      <p:ext uri="{BB962C8B-B14F-4D97-AF65-F5344CB8AC3E}">
        <p14:creationId xmlns:p14="http://schemas.microsoft.com/office/powerpoint/2010/main" val="14229989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1BC6DE-3BE3-1EA2-B594-74F032714556}"/>
              </a:ext>
            </a:extLst>
          </p:cNvPr>
          <p:cNvPicPr>
            <a:picLocks noChangeAspect="1"/>
          </p:cNvPicPr>
          <p:nvPr/>
        </p:nvPicPr>
        <p:blipFill rotWithShape="1">
          <a:blip r:embed="rId2"/>
          <a:srcRect t="8730" r="19226" b="39930"/>
          <a:stretch/>
        </p:blipFill>
        <p:spPr>
          <a:xfrm>
            <a:off x="709325" y="1660962"/>
            <a:ext cx="10773350" cy="3851742"/>
          </a:xfrm>
          <a:prstGeom prst="rect">
            <a:avLst/>
          </a:prstGeom>
        </p:spPr>
      </p:pic>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92</a:t>
            </a:fld>
            <a:endParaRPr lang="en-US" dirty="0"/>
          </a:p>
        </p:txBody>
      </p:sp>
      <p:sp>
        <p:nvSpPr>
          <p:cNvPr id="7" name="Oval 6">
            <a:extLst>
              <a:ext uri="{FF2B5EF4-FFF2-40B4-BE49-F238E27FC236}">
                <a16:creationId xmlns:a16="http://schemas.microsoft.com/office/drawing/2014/main" id="{04AFF325-6457-24B2-A0DD-3A7CC8F2DB2E}"/>
              </a:ext>
            </a:extLst>
          </p:cNvPr>
          <p:cNvSpPr/>
          <p:nvPr/>
        </p:nvSpPr>
        <p:spPr>
          <a:xfrm>
            <a:off x="3211286" y="2024744"/>
            <a:ext cx="1273629"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cxnSp>
        <p:nvCxnSpPr>
          <p:cNvPr id="9" name="Straight Arrow Connector 8">
            <a:extLst>
              <a:ext uri="{FF2B5EF4-FFF2-40B4-BE49-F238E27FC236}">
                <a16:creationId xmlns:a16="http://schemas.microsoft.com/office/drawing/2014/main" id="{B66072F1-177B-7E04-7A7C-2BD25DA12940}"/>
              </a:ext>
            </a:extLst>
          </p:cNvPr>
          <p:cNvCxnSpPr/>
          <p:nvPr/>
        </p:nvCxnSpPr>
        <p:spPr>
          <a:xfrm flipV="1">
            <a:off x="2944586" y="3033938"/>
            <a:ext cx="533400" cy="6422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F04D1371-48E5-070D-53B2-ADB0283E84B5}"/>
              </a:ext>
            </a:extLst>
          </p:cNvPr>
          <p:cNvSpPr>
            <a:spLocks noGrp="1"/>
          </p:cNvSpPr>
          <p:nvPr>
            <p:ph type="title"/>
          </p:nvPr>
        </p:nvSpPr>
        <p:spPr>
          <a:xfrm>
            <a:off x="838200" y="139457"/>
            <a:ext cx="10515600" cy="1325563"/>
          </a:xfrm>
        </p:spPr>
        <p:txBody>
          <a:bodyPr/>
          <a:lstStyle/>
          <a:p>
            <a:pPr algn="ctr"/>
            <a:r>
              <a:rPr lang="en-US" dirty="0"/>
              <a:t>Google Forms – How to create a form</a:t>
            </a:r>
          </a:p>
        </p:txBody>
      </p:sp>
      <p:sp>
        <p:nvSpPr>
          <p:cNvPr id="12" name="TextBox 11">
            <a:extLst>
              <a:ext uri="{FF2B5EF4-FFF2-40B4-BE49-F238E27FC236}">
                <a16:creationId xmlns:a16="http://schemas.microsoft.com/office/drawing/2014/main" id="{37BB7357-7B31-B42E-EFB1-E99AB9412456}"/>
              </a:ext>
            </a:extLst>
          </p:cNvPr>
          <p:cNvSpPr txBox="1"/>
          <p:nvPr/>
        </p:nvSpPr>
        <p:spPr>
          <a:xfrm>
            <a:off x="2944586" y="1945567"/>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3" name="TextBox 12">
            <a:extLst>
              <a:ext uri="{FF2B5EF4-FFF2-40B4-BE49-F238E27FC236}">
                <a16:creationId xmlns:a16="http://schemas.microsoft.com/office/drawing/2014/main" id="{0E4D87F2-4905-725F-E1D2-5F44A27C8A4C}"/>
              </a:ext>
            </a:extLst>
          </p:cNvPr>
          <p:cNvSpPr txBox="1"/>
          <p:nvPr/>
        </p:nvSpPr>
        <p:spPr>
          <a:xfrm>
            <a:off x="2927234" y="3017710"/>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 name="TextBox 1">
            <a:extLst>
              <a:ext uri="{FF2B5EF4-FFF2-40B4-BE49-F238E27FC236}">
                <a16:creationId xmlns:a16="http://schemas.microsoft.com/office/drawing/2014/main" id="{B926366E-9972-B707-3238-762B887AE552}"/>
              </a:ext>
            </a:extLst>
          </p:cNvPr>
          <p:cNvSpPr txBox="1"/>
          <p:nvPr/>
        </p:nvSpPr>
        <p:spPr>
          <a:xfrm>
            <a:off x="3343655" y="1576235"/>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
        <p:nvSpPr>
          <p:cNvPr id="3" name="TextBox 2">
            <a:extLst>
              <a:ext uri="{FF2B5EF4-FFF2-40B4-BE49-F238E27FC236}">
                <a16:creationId xmlns:a16="http://schemas.microsoft.com/office/drawing/2014/main" id="{F67DDB6B-A7AD-A5A2-6316-3C24050447B2}"/>
              </a:ext>
            </a:extLst>
          </p:cNvPr>
          <p:cNvSpPr txBox="1"/>
          <p:nvPr/>
        </p:nvSpPr>
        <p:spPr>
          <a:xfrm>
            <a:off x="1900991" y="3556626"/>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394460611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EC5080-FFB2-5B5A-D0AA-73CA98D9499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93</a:t>
            </a:fld>
            <a:endParaRPr lang="en-US" dirty="0"/>
          </a:p>
        </p:txBody>
      </p:sp>
      <p:sp>
        <p:nvSpPr>
          <p:cNvPr id="6" name="Title 1">
            <a:extLst>
              <a:ext uri="{FF2B5EF4-FFF2-40B4-BE49-F238E27FC236}">
                <a16:creationId xmlns:a16="http://schemas.microsoft.com/office/drawing/2014/main" id="{A63EF05D-2E4D-E6DD-0A89-6FBA3BA5E40F}"/>
              </a:ext>
            </a:extLst>
          </p:cNvPr>
          <p:cNvSpPr>
            <a:spLocks noGrp="1"/>
          </p:cNvSpPr>
          <p:nvPr>
            <p:ph type="title"/>
          </p:nvPr>
        </p:nvSpPr>
        <p:spPr>
          <a:xfrm>
            <a:off x="838200" y="139457"/>
            <a:ext cx="10515600" cy="1325563"/>
          </a:xfrm>
        </p:spPr>
        <p:txBody>
          <a:bodyPr/>
          <a:lstStyle/>
          <a:p>
            <a:pPr algn="ctr"/>
            <a:r>
              <a:rPr lang="en-US" dirty="0"/>
              <a:t>Google Forms – How to create a form</a:t>
            </a:r>
          </a:p>
        </p:txBody>
      </p:sp>
      <p:pic>
        <p:nvPicPr>
          <p:cNvPr id="8" name="Picture 7">
            <a:extLst>
              <a:ext uri="{FF2B5EF4-FFF2-40B4-BE49-F238E27FC236}">
                <a16:creationId xmlns:a16="http://schemas.microsoft.com/office/drawing/2014/main" id="{68C10CF6-2AEE-9E4E-E320-1996396E752B}"/>
              </a:ext>
            </a:extLst>
          </p:cNvPr>
          <p:cNvPicPr>
            <a:picLocks noChangeAspect="1"/>
          </p:cNvPicPr>
          <p:nvPr/>
        </p:nvPicPr>
        <p:blipFill rotWithShape="1">
          <a:blip r:embed="rId2"/>
          <a:srcRect t="8571" r="268" b="37302"/>
          <a:stretch/>
        </p:blipFill>
        <p:spPr>
          <a:xfrm>
            <a:off x="32657" y="1665516"/>
            <a:ext cx="12159343" cy="3712029"/>
          </a:xfrm>
          <a:prstGeom prst="rect">
            <a:avLst/>
          </a:prstGeom>
        </p:spPr>
      </p:pic>
      <p:sp>
        <p:nvSpPr>
          <p:cNvPr id="9" name="TextBox 8">
            <a:extLst>
              <a:ext uri="{FF2B5EF4-FFF2-40B4-BE49-F238E27FC236}">
                <a16:creationId xmlns:a16="http://schemas.microsoft.com/office/drawing/2014/main" id="{8F0A0B5E-8D19-25C0-3AB3-AEC0EDC04C13}"/>
              </a:ext>
            </a:extLst>
          </p:cNvPr>
          <p:cNvSpPr txBox="1"/>
          <p:nvPr/>
        </p:nvSpPr>
        <p:spPr>
          <a:xfrm>
            <a:off x="696174" y="1326566"/>
            <a:ext cx="284052" cy="307777"/>
          </a:xfrm>
          <a:prstGeom prst="rect">
            <a:avLst/>
          </a:prstGeom>
          <a:noFill/>
        </p:spPr>
        <p:txBody>
          <a:bodyPr wrap="none" rtlCol="0">
            <a:spAutoFit/>
          </a:bodyPr>
          <a:lstStyle/>
          <a:p>
            <a:r>
              <a:rPr lang="es-ES" dirty="0">
                <a:solidFill>
                  <a:srgbClr val="FF0000"/>
                </a:solidFill>
              </a:rPr>
              <a:t>3</a:t>
            </a:r>
            <a:endParaRPr lang="en-CY" dirty="0">
              <a:solidFill>
                <a:srgbClr val="FF0000"/>
              </a:solidFill>
            </a:endParaRPr>
          </a:p>
        </p:txBody>
      </p:sp>
    </p:spTree>
    <p:extLst>
      <p:ext uri="{BB962C8B-B14F-4D97-AF65-F5344CB8AC3E}">
        <p14:creationId xmlns:p14="http://schemas.microsoft.com/office/powerpoint/2010/main" val="265300793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EC5080-FFB2-5B5A-D0AA-73CA98D94998}"/>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94</a:t>
            </a:fld>
            <a:endParaRPr lang="en-US" dirty="0"/>
          </a:p>
        </p:txBody>
      </p:sp>
      <p:sp>
        <p:nvSpPr>
          <p:cNvPr id="6" name="Title 1">
            <a:extLst>
              <a:ext uri="{FF2B5EF4-FFF2-40B4-BE49-F238E27FC236}">
                <a16:creationId xmlns:a16="http://schemas.microsoft.com/office/drawing/2014/main" id="{A63EF05D-2E4D-E6DD-0A89-6FBA3BA5E40F}"/>
              </a:ext>
            </a:extLst>
          </p:cNvPr>
          <p:cNvSpPr>
            <a:spLocks noGrp="1"/>
          </p:cNvSpPr>
          <p:nvPr>
            <p:ph type="title"/>
          </p:nvPr>
        </p:nvSpPr>
        <p:spPr>
          <a:xfrm>
            <a:off x="838200" y="139457"/>
            <a:ext cx="10515600" cy="1325563"/>
          </a:xfrm>
        </p:spPr>
        <p:txBody>
          <a:bodyPr/>
          <a:lstStyle/>
          <a:p>
            <a:pPr algn="ctr"/>
            <a:r>
              <a:rPr lang="en-US" dirty="0"/>
              <a:t>Google Forms – How to share a form</a:t>
            </a:r>
          </a:p>
        </p:txBody>
      </p:sp>
      <p:pic>
        <p:nvPicPr>
          <p:cNvPr id="8" name="Picture 7">
            <a:extLst>
              <a:ext uri="{FF2B5EF4-FFF2-40B4-BE49-F238E27FC236}">
                <a16:creationId xmlns:a16="http://schemas.microsoft.com/office/drawing/2014/main" id="{68C10CF6-2AEE-9E4E-E320-1996396E752B}"/>
              </a:ext>
            </a:extLst>
          </p:cNvPr>
          <p:cNvPicPr>
            <a:picLocks noChangeAspect="1"/>
          </p:cNvPicPr>
          <p:nvPr/>
        </p:nvPicPr>
        <p:blipFill rotWithShape="1">
          <a:blip r:embed="rId2"/>
          <a:srcRect t="8571" r="268" b="37302"/>
          <a:stretch/>
        </p:blipFill>
        <p:spPr>
          <a:xfrm>
            <a:off x="152400" y="2290799"/>
            <a:ext cx="7456714" cy="2276401"/>
          </a:xfrm>
          <a:prstGeom prst="rect">
            <a:avLst/>
          </a:prstGeom>
        </p:spPr>
      </p:pic>
      <p:sp>
        <p:nvSpPr>
          <p:cNvPr id="3" name="Right Brace 2">
            <a:extLst>
              <a:ext uri="{FF2B5EF4-FFF2-40B4-BE49-F238E27FC236}">
                <a16:creationId xmlns:a16="http://schemas.microsoft.com/office/drawing/2014/main" id="{D0523FF8-189D-81DA-B394-252F1AAD11D5}"/>
              </a:ext>
            </a:extLst>
          </p:cNvPr>
          <p:cNvSpPr/>
          <p:nvPr/>
        </p:nvSpPr>
        <p:spPr>
          <a:xfrm>
            <a:off x="7467600" y="1894112"/>
            <a:ext cx="587829" cy="3265715"/>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Y"/>
          </a:p>
        </p:txBody>
      </p:sp>
      <p:pic>
        <p:nvPicPr>
          <p:cNvPr id="7" name="Picture 6">
            <a:extLst>
              <a:ext uri="{FF2B5EF4-FFF2-40B4-BE49-F238E27FC236}">
                <a16:creationId xmlns:a16="http://schemas.microsoft.com/office/drawing/2014/main" id="{3A6E8BC6-7744-919E-1D45-B17BF6A49A22}"/>
              </a:ext>
            </a:extLst>
          </p:cNvPr>
          <p:cNvPicPr>
            <a:picLocks noChangeAspect="1"/>
          </p:cNvPicPr>
          <p:nvPr/>
        </p:nvPicPr>
        <p:blipFill rotWithShape="1">
          <a:blip r:embed="rId3"/>
          <a:srcRect l="33482" t="11270" r="33482" b="29207"/>
          <a:stretch/>
        </p:blipFill>
        <p:spPr>
          <a:xfrm>
            <a:off x="8251373" y="1723103"/>
            <a:ext cx="3559628" cy="3607732"/>
          </a:xfrm>
          <a:prstGeom prst="rect">
            <a:avLst/>
          </a:prstGeom>
        </p:spPr>
      </p:pic>
      <p:sp>
        <p:nvSpPr>
          <p:cNvPr id="9" name="Oval 8">
            <a:extLst>
              <a:ext uri="{FF2B5EF4-FFF2-40B4-BE49-F238E27FC236}">
                <a16:creationId xmlns:a16="http://schemas.microsoft.com/office/drawing/2014/main" id="{E8432960-A285-45CA-084E-C95C092A5823}"/>
              </a:ext>
            </a:extLst>
          </p:cNvPr>
          <p:cNvSpPr/>
          <p:nvPr/>
        </p:nvSpPr>
        <p:spPr>
          <a:xfrm>
            <a:off x="6727371" y="2209800"/>
            <a:ext cx="587829" cy="4488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Y"/>
          </a:p>
        </p:txBody>
      </p:sp>
      <p:sp>
        <p:nvSpPr>
          <p:cNvPr id="10" name="TextBox 9">
            <a:extLst>
              <a:ext uri="{FF2B5EF4-FFF2-40B4-BE49-F238E27FC236}">
                <a16:creationId xmlns:a16="http://schemas.microsoft.com/office/drawing/2014/main" id="{D43D578B-379C-4AAC-DB1C-425AE2F6A35C}"/>
              </a:ext>
            </a:extLst>
          </p:cNvPr>
          <p:cNvSpPr txBox="1"/>
          <p:nvPr/>
        </p:nvSpPr>
        <p:spPr>
          <a:xfrm>
            <a:off x="6727371" y="1894112"/>
            <a:ext cx="284052" cy="307777"/>
          </a:xfrm>
          <a:prstGeom prst="rect">
            <a:avLst/>
          </a:prstGeom>
          <a:noFill/>
        </p:spPr>
        <p:txBody>
          <a:bodyPr wrap="none" rtlCol="0">
            <a:spAutoFit/>
          </a:bodyPr>
          <a:lstStyle/>
          <a:p>
            <a:r>
              <a:rPr lang="es-ES" dirty="0">
                <a:solidFill>
                  <a:srgbClr val="FF0000"/>
                </a:solidFill>
              </a:rPr>
              <a:t>1</a:t>
            </a:r>
            <a:endParaRPr lang="en-CY" dirty="0">
              <a:solidFill>
                <a:srgbClr val="FF0000"/>
              </a:solidFill>
            </a:endParaRPr>
          </a:p>
        </p:txBody>
      </p:sp>
      <p:sp>
        <p:nvSpPr>
          <p:cNvPr id="11" name="TextBox 10">
            <a:extLst>
              <a:ext uri="{FF2B5EF4-FFF2-40B4-BE49-F238E27FC236}">
                <a16:creationId xmlns:a16="http://schemas.microsoft.com/office/drawing/2014/main" id="{07752EEA-293F-25DF-236F-EB05F1BE5E50}"/>
              </a:ext>
            </a:extLst>
          </p:cNvPr>
          <p:cNvSpPr txBox="1"/>
          <p:nvPr/>
        </p:nvSpPr>
        <p:spPr>
          <a:xfrm>
            <a:off x="9889161" y="1418402"/>
            <a:ext cx="284052" cy="307777"/>
          </a:xfrm>
          <a:prstGeom prst="rect">
            <a:avLst/>
          </a:prstGeom>
          <a:noFill/>
        </p:spPr>
        <p:txBody>
          <a:bodyPr wrap="none" rtlCol="0">
            <a:spAutoFit/>
          </a:bodyPr>
          <a:lstStyle/>
          <a:p>
            <a:r>
              <a:rPr lang="es-ES" dirty="0">
                <a:solidFill>
                  <a:srgbClr val="FF0000"/>
                </a:solidFill>
              </a:rPr>
              <a:t>2</a:t>
            </a:r>
            <a:endParaRPr lang="en-CY" dirty="0">
              <a:solidFill>
                <a:srgbClr val="FF0000"/>
              </a:solidFill>
            </a:endParaRPr>
          </a:p>
        </p:txBody>
      </p:sp>
      <p:sp>
        <p:nvSpPr>
          <p:cNvPr id="2" name="TextBox 1">
            <a:extLst>
              <a:ext uri="{FF2B5EF4-FFF2-40B4-BE49-F238E27FC236}">
                <a16:creationId xmlns:a16="http://schemas.microsoft.com/office/drawing/2014/main" id="{0ABEBB62-A4AB-74A9-D3F4-90E52AEB0A6C}"/>
              </a:ext>
            </a:extLst>
          </p:cNvPr>
          <p:cNvSpPr txBox="1"/>
          <p:nvPr/>
        </p:nvSpPr>
        <p:spPr>
          <a:xfrm>
            <a:off x="5700147" y="1796013"/>
            <a:ext cx="1026243" cy="369332"/>
          </a:xfrm>
          <a:prstGeom prst="rect">
            <a:avLst/>
          </a:prstGeom>
          <a:noFill/>
        </p:spPr>
        <p:txBody>
          <a:bodyPr wrap="none" rtlCol="0">
            <a:spAutoFit/>
          </a:bodyPr>
          <a:lstStyle/>
          <a:p>
            <a:r>
              <a:rPr lang="es-ES" sz="1800" dirty="0" err="1">
                <a:solidFill>
                  <a:srgbClr val="FF0000"/>
                </a:solidFill>
                <a:latin typeface="Arial Narrow" panose="020B0606020202030204" pitchFamily="34" charset="0"/>
              </a:rPr>
              <a:t>Click</a:t>
            </a:r>
            <a:r>
              <a:rPr lang="es-ES" sz="1800" dirty="0">
                <a:solidFill>
                  <a:srgbClr val="FF0000"/>
                </a:solidFill>
                <a:latin typeface="Arial Narrow" panose="020B0606020202030204" pitchFamily="34" charset="0"/>
              </a:rPr>
              <a:t> </a:t>
            </a:r>
            <a:r>
              <a:rPr lang="es-ES" sz="1800" dirty="0" err="1">
                <a:solidFill>
                  <a:srgbClr val="FF0000"/>
                </a:solidFill>
                <a:latin typeface="Arial Narrow" panose="020B0606020202030204" pitchFamily="34" charset="0"/>
              </a:rPr>
              <a:t>here</a:t>
            </a:r>
            <a:endParaRPr lang="en-CY" sz="1800" dirty="0">
              <a:solidFill>
                <a:srgbClr val="FF0000"/>
              </a:solidFill>
              <a:latin typeface="Arial Narrow" panose="020B0606020202030204" pitchFamily="34" charset="0"/>
            </a:endParaRPr>
          </a:p>
        </p:txBody>
      </p:sp>
    </p:spTree>
    <p:extLst>
      <p:ext uri="{BB962C8B-B14F-4D97-AF65-F5344CB8AC3E}">
        <p14:creationId xmlns:p14="http://schemas.microsoft.com/office/powerpoint/2010/main" val="10028130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95</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7" y="795788"/>
            <a:ext cx="33171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Conclusion</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11" name="Google Shape;105;p2">
            <a:extLst>
              <a:ext uri="{FF2B5EF4-FFF2-40B4-BE49-F238E27FC236}">
                <a16:creationId xmlns:a16="http://schemas.microsoft.com/office/drawing/2014/main" id="{CF0B73FD-444A-0D9E-E94E-D7952BCB8723}"/>
              </a:ext>
            </a:extLst>
          </p:cNvPr>
          <p:cNvSpPr txBox="1">
            <a:spLocks noGrp="1"/>
          </p:cNvSpPr>
          <p:nvPr>
            <p:ph type="body" idx="1"/>
          </p:nvPr>
        </p:nvSpPr>
        <p:spPr>
          <a:xfrm>
            <a:off x="771454" y="1998139"/>
            <a:ext cx="5190434" cy="4064073"/>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chemeClr val="dk1"/>
              </a:buClr>
              <a:buSzPts val="2200"/>
              <a:buNone/>
            </a:pPr>
            <a:r>
              <a:rPr lang="en-US" sz="2000" dirty="0">
                <a:latin typeface="Arial Narrow" panose="020B0606020202030204" pitchFamily="34" charset="0"/>
                <a:ea typeface="Candara"/>
                <a:cs typeface="Candara"/>
                <a:sym typeface="Candara"/>
              </a:rPr>
              <a:t>In conclusion, online communication with companies and people plays a big role in our daily lives. That is why we must know what the latest advances in social media are in order to be able to make the best use of them. Having the ability to use applications such as LinkedIn, Facebook, Gmail and Google Slides, among many others, is what makes the difference when looking for a job or being hired. </a:t>
            </a:r>
          </a:p>
        </p:txBody>
      </p:sp>
      <p:pic>
        <p:nvPicPr>
          <p:cNvPr id="1026" name="Picture 2">
            <a:extLst>
              <a:ext uri="{FF2B5EF4-FFF2-40B4-BE49-F238E27FC236}">
                <a16:creationId xmlns:a16="http://schemas.microsoft.com/office/drawing/2014/main" id="{E3D9F295-ABEC-AA69-4BB2-241362218DC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4602" y="2002450"/>
            <a:ext cx="4277510" cy="28530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059F7E3-CDD5-C76C-CC96-60DC7C64C7B6}"/>
              </a:ext>
            </a:extLst>
          </p:cNvPr>
          <p:cNvSpPr txBox="1"/>
          <p:nvPr/>
        </p:nvSpPr>
        <p:spPr>
          <a:xfrm>
            <a:off x="7295835" y="4855549"/>
            <a:ext cx="2735044" cy="492443"/>
          </a:xfrm>
          <a:prstGeom prst="rect">
            <a:avLst/>
          </a:prstGeom>
          <a:noFill/>
        </p:spPr>
        <p:txBody>
          <a:bodyPr wrap="none" rtlCol="0">
            <a:spAutoFit/>
          </a:bodyPr>
          <a:lstStyle/>
          <a:p>
            <a:r>
              <a:rPr lang="es-ES" sz="1200" b="1" dirty="0">
                <a:latin typeface="Arial Narrow" panose="020B0606020202030204" pitchFamily="34" charset="0"/>
              </a:rPr>
              <a:t>Figure 5: </a:t>
            </a:r>
            <a:r>
              <a:rPr lang="es-ES" sz="1200" dirty="0" err="1">
                <a:latin typeface="Arial Narrow" panose="020B0606020202030204" pitchFamily="34" charset="0"/>
              </a:rPr>
              <a:t>Communication</a:t>
            </a:r>
            <a:r>
              <a:rPr lang="es-ES" sz="1200" dirty="0">
                <a:latin typeface="Arial Narrow" panose="020B0606020202030204" pitchFamily="34" charset="0"/>
              </a:rPr>
              <a:t> </a:t>
            </a:r>
            <a:r>
              <a:rPr lang="es-ES" sz="1200" b="1" dirty="0" err="1">
                <a:latin typeface="Arial Narrow" panose="020B0606020202030204" pitchFamily="34" charset="0"/>
              </a:rPr>
              <a:t>Source</a:t>
            </a:r>
            <a:r>
              <a:rPr lang="es-ES" sz="1200" b="1" dirty="0">
                <a:latin typeface="Arial Narrow" panose="020B0606020202030204" pitchFamily="34" charset="0"/>
              </a:rPr>
              <a:t>: </a:t>
            </a:r>
            <a:r>
              <a:rPr lang="es-ES" sz="1200" dirty="0" err="1">
                <a:latin typeface="Arial Narrow" panose="020B0606020202030204" pitchFamily="34" charset="0"/>
              </a:rPr>
              <a:t>Unsplash</a:t>
            </a:r>
            <a:r>
              <a:rPr lang="es-ES" sz="1200" dirty="0">
                <a:latin typeface="Arial Narrow" panose="020B0606020202030204" pitchFamily="34" charset="0"/>
              </a:rPr>
              <a:t> </a:t>
            </a:r>
            <a:endParaRPr lang="en-CY" sz="1200" dirty="0">
              <a:latin typeface="Arial Narrow" panose="020B0606020202030204" pitchFamily="34" charset="0"/>
            </a:endParaRPr>
          </a:p>
          <a:p>
            <a:endParaRPr lang="en-CY" dirty="0"/>
          </a:p>
        </p:txBody>
      </p:sp>
    </p:spTree>
    <p:extLst>
      <p:ext uri="{BB962C8B-B14F-4D97-AF65-F5344CB8AC3E}">
        <p14:creationId xmlns:p14="http://schemas.microsoft.com/office/powerpoint/2010/main" val="16416309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96</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7" y="795788"/>
            <a:ext cx="33171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Bibliography</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11" name="Google Shape;105;p2">
            <a:extLst>
              <a:ext uri="{FF2B5EF4-FFF2-40B4-BE49-F238E27FC236}">
                <a16:creationId xmlns:a16="http://schemas.microsoft.com/office/drawing/2014/main" id="{CF0B73FD-444A-0D9E-E94E-D7952BCB8723}"/>
              </a:ext>
            </a:extLst>
          </p:cNvPr>
          <p:cNvSpPr txBox="1">
            <a:spLocks noGrp="1"/>
          </p:cNvSpPr>
          <p:nvPr>
            <p:ph type="body" idx="1"/>
          </p:nvPr>
        </p:nvSpPr>
        <p:spPr>
          <a:xfrm>
            <a:off x="558562" y="1540985"/>
            <a:ext cx="10803028" cy="4994995"/>
          </a:xfrm>
          <a:prstGeom prst="rect">
            <a:avLst/>
          </a:prstGeom>
          <a:noFill/>
          <a:ln>
            <a:noFill/>
          </a:ln>
        </p:spPr>
        <p:txBody>
          <a:bodyPr spcFirstLastPara="1" wrap="square" lIns="91425" tIns="45700" rIns="91425" bIns="45700" anchor="t" anchorCtr="0">
            <a:normAutofit/>
          </a:bodyPr>
          <a:lstStyle/>
          <a:p>
            <a:pPr marL="342900" lvl="0" algn="just" rtl="0">
              <a:lnSpc>
                <a:spcPct val="90000"/>
              </a:lnSpc>
              <a:spcBef>
                <a:spcPts val="0"/>
              </a:spcBef>
              <a:spcAft>
                <a:spcPts val="0"/>
              </a:spcAft>
              <a:buClr>
                <a:schemeClr val="dk1"/>
              </a:buClr>
              <a:buSzPts val="2200"/>
              <a:buFont typeface="+mj-lt"/>
              <a:buAutoNum type="arabicPeriod"/>
            </a:pPr>
            <a:r>
              <a:rPr lang="es-ES" sz="1500" b="0" i="0" dirty="0">
                <a:solidFill>
                  <a:schemeClr val="tx1"/>
                </a:solidFill>
                <a:effectLst/>
                <a:latin typeface="Arial Narrow" panose="020B0606020202030204" pitchFamily="34" charset="0"/>
              </a:rPr>
              <a:t>Barney, N. (2022, </a:t>
            </a:r>
            <a:r>
              <a:rPr lang="es-ES" sz="1500" b="0" i="0" dirty="0" err="1">
                <a:solidFill>
                  <a:schemeClr val="tx1"/>
                </a:solidFill>
                <a:effectLst/>
                <a:latin typeface="Arial Narrow" panose="020B0606020202030204" pitchFamily="34" charset="0"/>
              </a:rPr>
              <a:t>September</a:t>
            </a:r>
            <a:r>
              <a:rPr lang="es-ES" sz="1500" b="0" i="0" dirty="0">
                <a:solidFill>
                  <a:schemeClr val="tx1"/>
                </a:solidFill>
                <a:effectLst/>
                <a:latin typeface="Arial Narrow" panose="020B0606020202030204" pitchFamily="34" charset="0"/>
              </a:rPr>
              <a:t> 8). </a:t>
            </a:r>
            <a:r>
              <a:rPr lang="es-ES" sz="1500" b="0" i="1" dirty="0">
                <a:solidFill>
                  <a:schemeClr val="tx1"/>
                </a:solidFill>
                <a:effectLst/>
                <a:latin typeface="Arial Narrow" panose="020B0606020202030204" pitchFamily="34" charset="0"/>
              </a:rPr>
              <a:t>WhatsApp</a:t>
            </a:r>
            <a:r>
              <a:rPr lang="es-ES" sz="1500" b="0" i="0" dirty="0">
                <a:solidFill>
                  <a:schemeClr val="tx1"/>
                </a:solidFill>
                <a:effectLst/>
                <a:latin typeface="Arial Narrow" panose="020B0606020202030204" pitchFamily="34" charset="0"/>
              </a:rPr>
              <a:t>. Mobile Computing. https://www.techtarget.com/searchmobilecomputing/definition/WhatsApp</a:t>
            </a:r>
          </a:p>
          <a:p>
            <a:pPr marL="342900" lvl="0" algn="just" rtl="0">
              <a:lnSpc>
                <a:spcPct val="90000"/>
              </a:lnSpc>
              <a:spcBef>
                <a:spcPts val="0"/>
              </a:spcBef>
              <a:spcAft>
                <a:spcPts val="0"/>
              </a:spcAft>
              <a:buClr>
                <a:schemeClr val="dk1"/>
              </a:buClr>
              <a:buSzPts val="2200"/>
              <a:buFont typeface="+mj-lt"/>
              <a:buAutoNum type="arabicPeriod"/>
            </a:pPr>
            <a:endParaRPr lang="es-E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es-ES" sz="1500" b="0" i="0" dirty="0" err="1">
                <a:solidFill>
                  <a:schemeClr val="tx1"/>
                </a:solidFill>
                <a:effectLst/>
                <a:latin typeface="Arial Narrow" panose="020B0606020202030204" pitchFamily="34" charset="0"/>
              </a:rPr>
              <a:t>Bouissiere</a:t>
            </a:r>
            <a:r>
              <a:rPr lang="es-ES" sz="1500" b="0" i="0" dirty="0">
                <a:solidFill>
                  <a:schemeClr val="tx1"/>
                </a:solidFill>
                <a:effectLst/>
                <a:latin typeface="Arial Narrow" panose="020B0606020202030204" pitchFamily="34" charset="0"/>
              </a:rPr>
              <a:t>, Y. (2021, </a:t>
            </a:r>
            <a:r>
              <a:rPr lang="es-ES" sz="1500" b="0" i="0" dirty="0" err="1">
                <a:solidFill>
                  <a:schemeClr val="tx1"/>
                </a:solidFill>
                <a:effectLst/>
                <a:latin typeface="Arial Narrow" panose="020B0606020202030204" pitchFamily="34" charset="0"/>
              </a:rPr>
              <a:t>November</a:t>
            </a:r>
            <a:r>
              <a:rPr lang="es-ES" sz="1500" b="0" i="0" dirty="0">
                <a:solidFill>
                  <a:schemeClr val="tx1"/>
                </a:solidFill>
                <a:effectLst/>
                <a:latin typeface="Arial Narrow" panose="020B0606020202030204" pitchFamily="34" charset="0"/>
              </a:rPr>
              <a:t> 3). </a:t>
            </a:r>
            <a:r>
              <a:rPr lang="es-ES" sz="1500" b="0" i="1" dirty="0">
                <a:solidFill>
                  <a:schemeClr val="tx1"/>
                </a:solidFill>
                <a:effectLst/>
                <a:latin typeface="Arial Narrow" panose="020B0606020202030204" pitchFamily="34" charset="0"/>
              </a:rPr>
              <a:t>Cifras clave de LinkedIn 2021 (2020)</a:t>
            </a:r>
            <a:r>
              <a:rPr lang="es-ES" sz="1500" b="0" i="0" dirty="0">
                <a:solidFill>
                  <a:schemeClr val="tx1"/>
                </a:solidFill>
                <a:effectLst/>
                <a:latin typeface="Arial Narrow" panose="020B0606020202030204" pitchFamily="34" charset="0"/>
              </a:rPr>
              <a:t>. </a:t>
            </a:r>
            <a:r>
              <a:rPr lang="es-ES" sz="1500" b="0" i="0" dirty="0" err="1">
                <a:solidFill>
                  <a:schemeClr val="tx1"/>
                </a:solidFill>
                <a:effectLst/>
                <a:latin typeface="Arial Narrow" panose="020B0606020202030204" pitchFamily="34" charset="0"/>
              </a:rPr>
              <a:t>Proinfluent</a:t>
            </a:r>
            <a:r>
              <a:rPr lang="es-ES" sz="1500" b="0" i="0" dirty="0">
                <a:solidFill>
                  <a:schemeClr val="tx1"/>
                </a:solidFill>
                <a:effectLst/>
                <a:latin typeface="Arial Narrow" panose="020B0606020202030204" pitchFamily="34" charset="0"/>
              </a:rPr>
              <a:t>. https://www.proinfluent.com/es/cifras-clave-linkedin/#:~:text=probarlo%20por%20ratios%20%E2%80%A6-,%C2%BFCu%C3%A1ntos%20usuarios%20hay%20en%20LinkedIn%3F,activos%20mensuales%20en%202019%20%5B2%5D</a:t>
            </a:r>
          </a:p>
          <a:p>
            <a:pPr marL="342900" lvl="0" algn="just" rtl="0">
              <a:lnSpc>
                <a:spcPct val="90000"/>
              </a:lnSpc>
              <a:spcBef>
                <a:spcPts val="0"/>
              </a:spcBef>
              <a:spcAft>
                <a:spcPts val="0"/>
              </a:spcAft>
              <a:buClr>
                <a:schemeClr val="dk1"/>
              </a:buClr>
              <a:buSzPts val="2200"/>
              <a:buFont typeface="+mj-lt"/>
              <a:buAutoNum type="arabicPeriod"/>
            </a:pPr>
            <a:endParaRPr lang="fr-FR" sz="1500" b="0" i="1"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fr-FR" sz="1500" b="0" i="1" dirty="0">
                <a:solidFill>
                  <a:schemeClr val="tx1"/>
                </a:solidFill>
                <a:effectLst/>
                <a:latin typeface="Arial Narrow" panose="020B0606020202030204" pitchFamily="34" charset="0"/>
              </a:rPr>
              <a:t>Communication</a:t>
            </a:r>
            <a:r>
              <a:rPr lang="fr-FR" sz="1500" b="0" i="0" dirty="0">
                <a:solidFill>
                  <a:schemeClr val="tx1"/>
                </a:solidFill>
                <a:effectLst/>
                <a:latin typeface="Arial Narrow" panose="020B0606020202030204" pitchFamily="34" charset="0"/>
              </a:rPr>
              <a:t>. (2023). https://dictionary.cambridge.org/dictionary/english/communication</a:t>
            </a:r>
          </a:p>
          <a:p>
            <a:pPr marL="342900" lvl="0" algn="just" rtl="0">
              <a:lnSpc>
                <a:spcPct val="90000"/>
              </a:lnSpc>
              <a:spcBef>
                <a:spcPts val="0"/>
              </a:spcBef>
              <a:spcAft>
                <a:spcPts val="0"/>
              </a:spcAft>
              <a:buClr>
                <a:schemeClr val="dk1"/>
              </a:buClr>
              <a:buSzPts val="2200"/>
              <a:buFont typeface="+mj-lt"/>
              <a:buAutoNum type="arabicPeriod"/>
            </a:pPr>
            <a:endParaRPr lang="fr-FR"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en-US" sz="1500" b="0" i="0" dirty="0">
                <a:solidFill>
                  <a:srgbClr val="05103E"/>
                </a:solidFill>
                <a:effectLst/>
                <a:latin typeface="Arial Narrow" panose="020B0606020202030204" pitchFamily="34" charset="0"/>
              </a:rPr>
              <a:t>Demarest, A. A. (2022, August 23). </a:t>
            </a:r>
            <a:r>
              <a:rPr lang="en-US" sz="1500" b="0" i="1" dirty="0">
                <a:solidFill>
                  <a:srgbClr val="05103E"/>
                </a:solidFill>
                <a:effectLst/>
                <a:latin typeface="Arial Narrow" panose="020B0606020202030204" pitchFamily="34" charset="0"/>
              </a:rPr>
              <a:t>What are Google Forms? Everything you need to know about Google Workspace’s online form builder</a:t>
            </a:r>
            <a:r>
              <a:rPr lang="en-US" sz="1500" b="0" i="0" dirty="0">
                <a:solidFill>
                  <a:srgbClr val="05103E"/>
                </a:solidFill>
                <a:effectLst/>
                <a:latin typeface="Arial Narrow" panose="020B0606020202030204" pitchFamily="34" charset="0"/>
              </a:rPr>
              <a:t>. Business Insider. https://www.businessinsider.com/guides/tech/what-is-google-forms</a:t>
            </a:r>
            <a:endParaRPr lang="fr-FR"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endParaRPr lang="fr-FR"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en-US" sz="1500" b="0" i="1" dirty="0">
                <a:solidFill>
                  <a:schemeClr val="tx1"/>
                </a:solidFill>
                <a:effectLst/>
                <a:latin typeface="Arial Narrow" panose="020B0606020202030204" pitchFamily="34" charset="0"/>
              </a:rPr>
              <a:t>Digital Around the World — </a:t>
            </a:r>
            <a:r>
              <a:rPr lang="en-US" sz="1500" b="0" i="1" dirty="0" err="1">
                <a:solidFill>
                  <a:schemeClr val="tx1"/>
                </a:solidFill>
                <a:effectLst/>
                <a:latin typeface="Arial Narrow" panose="020B0606020202030204" pitchFamily="34" charset="0"/>
              </a:rPr>
              <a:t>DataReportal</a:t>
            </a:r>
            <a:r>
              <a:rPr lang="en-US" sz="1500" b="0" i="1" dirty="0">
                <a:solidFill>
                  <a:schemeClr val="tx1"/>
                </a:solidFill>
                <a:effectLst/>
                <a:latin typeface="Arial Narrow" panose="020B0606020202030204" pitchFamily="34" charset="0"/>
              </a:rPr>
              <a:t> – Global Digital Insights</a:t>
            </a:r>
            <a:r>
              <a:rPr lang="en-US" sz="1500" b="0" i="0" dirty="0">
                <a:solidFill>
                  <a:schemeClr val="tx1"/>
                </a:solidFill>
                <a:effectLst/>
                <a:latin typeface="Arial Narrow" panose="020B0606020202030204" pitchFamily="34" charset="0"/>
              </a:rPr>
              <a:t>. (n.d.). </a:t>
            </a:r>
            <a:r>
              <a:rPr lang="en-US" sz="1500" b="0" i="0" dirty="0" err="1">
                <a:solidFill>
                  <a:schemeClr val="tx1"/>
                </a:solidFill>
                <a:effectLst/>
                <a:latin typeface="Arial Narrow" panose="020B0606020202030204" pitchFamily="34" charset="0"/>
              </a:rPr>
              <a:t>DataReportal</a:t>
            </a:r>
            <a:r>
              <a:rPr lang="en-US" sz="1500" b="0" i="0" dirty="0">
                <a:solidFill>
                  <a:schemeClr val="tx1"/>
                </a:solidFill>
                <a:effectLst/>
                <a:latin typeface="Arial Narrow" panose="020B0606020202030204" pitchFamily="34" charset="0"/>
              </a:rPr>
              <a:t> – Global Digital Insights. https://datareportal.com/global-digital-overview</a:t>
            </a:r>
          </a:p>
          <a:p>
            <a:pPr marL="342900" lvl="0" algn="just" rtl="0">
              <a:lnSpc>
                <a:spcPct val="90000"/>
              </a:lnSpc>
              <a:spcBef>
                <a:spcPts val="0"/>
              </a:spcBef>
              <a:spcAft>
                <a:spcPts val="0"/>
              </a:spcAft>
              <a:buClr>
                <a:schemeClr val="dk1"/>
              </a:buClr>
              <a:buSzPts val="2200"/>
              <a:buFont typeface="+mj-lt"/>
              <a:buAutoNum type="arabicPeriod"/>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en-US" sz="1500" b="0" i="1" dirty="0">
                <a:solidFill>
                  <a:schemeClr val="tx1"/>
                </a:solidFill>
                <a:effectLst/>
                <a:latin typeface="Arial Narrow" panose="020B0606020202030204" pitchFamily="34" charset="0"/>
              </a:rPr>
              <a:t>Facebook: What is Facebook?</a:t>
            </a:r>
            <a:r>
              <a:rPr lang="en-US" sz="1500" b="0" i="0" dirty="0">
                <a:solidFill>
                  <a:schemeClr val="tx1"/>
                </a:solidFill>
                <a:effectLst/>
                <a:latin typeface="Arial Narrow" panose="020B0606020202030204" pitchFamily="34" charset="0"/>
              </a:rPr>
              <a:t> (n.d.). GCFGlobal.org. https://edu.gcfglobal.org/en/facebook101/what-is-facebook/1/# </a:t>
            </a:r>
          </a:p>
          <a:p>
            <a:pPr marL="342900" lvl="0" algn="just" rtl="0">
              <a:lnSpc>
                <a:spcPct val="90000"/>
              </a:lnSpc>
              <a:spcBef>
                <a:spcPts val="0"/>
              </a:spcBef>
              <a:spcAft>
                <a:spcPts val="0"/>
              </a:spcAft>
              <a:buClr>
                <a:schemeClr val="dk1"/>
              </a:buClr>
              <a:buSzPts val="2200"/>
              <a:buFont typeface="+mj-lt"/>
              <a:buAutoNum type="arabicPeriod"/>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da-DK" sz="1500" b="0" i="1" dirty="0">
                <a:solidFill>
                  <a:srgbClr val="05103E"/>
                </a:solidFill>
                <a:effectLst/>
                <a:latin typeface="Arial Narrow" panose="020B0606020202030204" pitchFamily="34" charset="0"/>
              </a:rPr>
              <a:t>Google Slides</a:t>
            </a:r>
            <a:r>
              <a:rPr lang="da-DK" sz="1500" b="0" i="0" dirty="0">
                <a:solidFill>
                  <a:srgbClr val="05103E"/>
                </a:solidFill>
                <a:effectLst/>
                <a:latin typeface="Arial Narrow" panose="020B0606020202030204" pitchFamily="34" charset="0"/>
              </a:rPr>
              <a:t>. (2021, August 16). https://www.computerhope.com/jargon/g/google-slides.htm</a:t>
            </a: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a:pPr>
            <a:r>
              <a:rPr lang="en-US" sz="1500" b="0" i="0" dirty="0" err="1">
                <a:solidFill>
                  <a:schemeClr val="tx1"/>
                </a:solidFill>
                <a:effectLst/>
                <a:latin typeface="Arial Narrow" panose="020B0606020202030204" pitchFamily="34" charset="0"/>
              </a:rPr>
              <a:t>HelpCloud</a:t>
            </a:r>
            <a:r>
              <a:rPr lang="en-US" sz="1500" b="0" i="0" dirty="0">
                <a:solidFill>
                  <a:schemeClr val="tx1"/>
                </a:solidFill>
                <a:effectLst/>
                <a:latin typeface="Arial Narrow" panose="020B0606020202030204" pitchFamily="34" charset="0"/>
              </a:rPr>
              <a:t>. (2020, December 9). </a:t>
            </a:r>
            <a:r>
              <a:rPr lang="en-US" sz="1500" b="0" i="1" dirty="0">
                <a:solidFill>
                  <a:schemeClr val="tx1"/>
                </a:solidFill>
                <a:effectLst/>
                <a:latin typeface="Arial Narrow" panose="020B0606020202030204" pitchFamily="34" charset="0"/>
              </a:rPr>
              <a:t>How to Create a Gmail (Google) Account and Basic Gmail Settings Overview</a:t>
            </a:r>
            <a:r>
              <a:rPr lang="en-US" sz="1500" b="0" i="0" dirty="0">
                <a:solidFill>
                  <a:schemeClr val="tx1"/>
                </a:solidFill>
                <a:effectLst/>
                <a:latin typeface="Arial Narrow" panose="020B0606020202030204" pitchFamily="34" charset="0"/>
              </a:rPr>
              <a:t> [Video]. YouTube. https://www.youtube.com/watch?v=1aUTqoiECJE</a:t>
            </a:r>
          </a:p>
          <a:p>
            <a:pPr marL="0" lvl="0" indent="0" algn="just" rtl="0">
              <a:lnSpc>
                <a:spcPct val="90000"/>
              </a:lnSpc>
              <a:spcBef>
                <a:spcPts val="0"/>
              </a:spcBef>
              <a:spcAft>
                <a:spcPts val="0"/>
              </a:spcAft>
              <a:buClr>
                <a:schemeClr val="dk1"/>
              </a:buClr>
              <a:buSzPts val="2200"/>
              <a:buNone/>
            </a:pPr>
            <a:endParaRPr lang="en-US" sz="1400" b="0" i="0" dirty="0">
              <a:solidFill>
                <a:schemeClr val="tx1"/>
              </a:solidFill>
              <a:effectLst/>
              <a:latin typeface="Arial Narrow" panose="020B0606020202030204" pitchFamily="34" charset="0"/>
            </a:endParaRPr>
          </a:p>
          <a:p>
            <a:pPr marL="0" lvl="0" indent="0" algn="just" rtl="0">
              <a:lnSpc>
                <a:spcPct val="90000"/>
              </a:lnSpc>
              <a:spcBef>
                <a:spcPts val="0"/>
              </a:spcBef>
              <a:spcAft>
                <a:spcPts val="0"/>
              </a:spcAft>
              <a:buClr>
                <a:schemeClr val="dk1"/>
              </a:buClr>
              <a:buSzPts val="2200"/>
              <a:buNone/>
            </a:pPr>
            <a:endParaRPr lang="en-US" sz="1600" dirty="0">
              <a:solidFill>
                <a:schemeClr val="tx1"/>
              </a:solidFill>
              <a:latin typeface="Arial Narrow" panose="020B0606020202030204" pitchFamily="34" charset="0"/>
            </a:endParaRPr>
          </a:p>
          <a:p>
            <a:pPr marL="0" lvl="0" indent="0" algn="just" rtl="0">
              <a:lnSpc>
                <a:spcPct val="90000"/>
              </a:lnSpc>
              <a:spcBef>
                <a:spcPts val="0"/>
              </a:spcBef>
              <a:spcAft>
                <a:spcPts val="0"/>
              </a:spcAft>
              <a:buClr>
                <a:schemeClr val="dk1"/>
              </a:buClr>
              <a:buSzPts val="2200"/>
              <a:buNone/>
            </a:pPr>
            <a:endParaRPr lang="en-US" sz="2000" b="0" i="0" dirty="0">
              <a:solidFill>
                <a:srgbClr val="05103E"/>
              </a:solidFill>
              <a:effectLst/>
              <a:latin typeface="Times New Roman" panose="02020603050405020304" pitchFamily="18" charset="0"/>
            </a:endParaRPr>
          </a:p>
          <a:p>
            <a:pPr marL="0" lvl="0" indent="0" algn="just" rtl="0">
              <a:lnSpc>
                <a:spcPct val="90000"/>
              </a:lnSpc>
              <a:spcBef>
                <a:spcPts val="0"/>
              </a:spcBef>
              <a:spcAft>
                <a:spcPts val="0"/>
              </a:spcAft>
              <a:buClr>
                <a:schemeClr val="dk1"/>
              </a:buClr>
              <a:buSzPts val="2200"/>
              <a:buNone/>
            </a:pPr>
            <a:endParaRPr lang="en-US" sz="2000" b="0" i="0" dirty="0">
              <a:solidFill>
                <a:srgbClr val="05103E"/>
              </a:solidFill>
              <a:effectLst/>
              <a:latin typeface="Times New Roman" panose="02020603050405020304" pitchFamily="18" charset="0"/>
            </a:endParaRPr>
          </a:p>
          <a:p>
            <a:pPr marL="0" lvl="0" indent="0" algn="just" rtl="0">
              <a:lnSpc>
                <a:spcPct val="90000"/>
              </a:lnSpc>
              <a:spcBef>
                <a:spcPts val="0"/>
              </a:spcBef>
              <a:spcAft>
                <a:spcPts val="0"/>
              </a:spcAft>
              <a:buClr>
                <a:schemeClr val="dk1"/>
              </a:buClr>
              <a:buSzPts val="2200"/>
              <a:buNone/>
            </a:pPr>
            <a:endParaRPr lang="en-US" sz="3200" dirty="0">
              <a:latin typeface="Arial Narrow" panose="020B0606020202030204" pitchFamily="34" charset="0"/>
              <a:ea typeface="Candara"/>
              <a:cs typeface="Candara"/>
              <a:sym typeface="Candara"/>
            </a:endParaRPr>
          </a:p>
        </p:txBody>
      </p:sp>
    </p:spTree>
    <p:extLst>
      <p:ext uri="{BB962C8B-B14F-4D97-AF65-F5344CB8AC3E}">
        <p14:creationId xmlns:p14="http://schemas.microsoft.com/office/powerpoint/2010/main" val="207793983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97</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7" y="795788"/>
            <a:ext cx="33171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Bibliography</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5" name="Google Shape;105;p2">
            <a:extLst>
              <a:ext uri="{FF2B5EF4-FFF2-40B4-BE49-F238E27FC236}">
                <a16:creationId xmlns:a16="http://schemas.microsoft.com/office/drawing/2014/main" id="{1AAD74CF-F867-C600-2180-BA0D9EA9BDA7}"/>
              </a:ext>
            </a:extLst>
          </p:cNvPr>
          <p:cNvSpPr txBox="1">
            <a:spLocks noGrp="1"/>
          </p:cNvSpPr>
          <p:nvPr>
            <p:ph type="body" idx="1"/>
          </p:nvPr>
        </p:nvSpPr>
        <p:spPr>
          <a:xfrm>
            <a:off x="558562" y="1540985"/>
            <a:ext cx="10803028" cy="4994995"/>
          </a:xfrm>
          <a:prstGeom prst="rect">
            <a:avLst/>
          </a:prstGeom>
          <a:noFill/>
          <a:ln>
            <a:noFill/>
          </a:ln>
        </p:spPr>
        <p:txBody>
          <a:bodyPr spcFirstLastPara="1" wrap="square" lIns="91425" tIns="45700" rIns="91425" bIns="45700" anchor="t" anchorCtr="0">
            <a:normAutofit/>
          </a:bodyPr>
          <a:lstStyle/>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Howfinity. (2020a, May 26). </a:t>
            </a:r>
            <a:r>
              <a:rPr lang="en-US" sz="1500" b="0" i="1" dirty="0">
                <a:solidFill>
                  <a:schemeClr val="tx1"/>
                </a:solidFill>
                <a:effectLst/>
                <a:latin typeface="Arial Narrow" panose="020B0606020202030204" pitchFamily="34" charset="0"/>
              </a:rPr>
              <a:t>How to Use Google Docs - Beginner’s Guide</a:t>
            </a:r>
            <a:r>
              <a:rPr lang="en-US" sz="1500" b="0" i="0" dirty="0">
                <a:solidFill>
                  <a:schemeClr val="tx1"/>
                </a:solidFill>
                <a:effectLst/>
                <a:latin typeface="Arial Narrow" panose="020B0606020202030204" pitchFamily="34" charset="0"/>
              </a:rPr>
              <a:t> [Video]. YouTube. https://www.youtube.com/watch?v=z9i_h-WMQ68</a:t>
            </a:r>
          </a:p>
          <a:p>
            <a:pPr marL="342900" lvl="0" algn="just" rtl="0">
              <a:lnSpc>
                <a:spcPct val="90000"/>
              </a:lnSpc>
              <a:spcBef>
                <a:spcPts val="0"/>
              </a:spcBef>
              <a:spcAft>
                <a:spcPts val="0"/>
              </a:spcAft>
              <a:buClr>
                <a:schemeClr val="dk1"/>
              </a:buClr>
              <a:buSzPts val="2200"/>
              <a:buFont typeface="+mj-lt"/>
              <a:buAutoNum type="arabicPeriod" startAt="9"/>
            </a:pP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Howfinity. (2020b, June 16). </a:t>
            </a:r>
            <a:r>
              <a:rPr lang="en-US" sz="1500" b="0" i="1" dirty="0">
                <a:solidFill>
                  <a:schemeClr val="tx1"/>
                </a:solidFill>
                <a:effectLst/>
                <a:latin typeface="Arial Narrow" panose="020B0606020202030204" pitchFamily="34" charset="0"/>
              </a:rPr>
              <a:t>How to Use Google Slides - Beginner’s Guide</a:t>
            </a:r>
            <a:r>
              <a:rPr lang="en-US" sz="1500" b="0" i="0" dirty="0">
                <a:solidFill>
                  <a:schemeClr val="tx1"/>
                </a:solidFill>
                <a:effectLst/>
                <a:latin typeface="Arial Narrow" panose="020B0606020202030204" pitchFamily="34" charset="0"/>
              </a:rPr>
              <a:t> [Video]. YouTube. https://www.youtube.com/watch?v=QHfbShPbtXI</a:t>
            </a:r>
          </a:p>
          <a:p>
            <a:pPr marL="342900" lvl="0" algn="just" rtl="0">
              <a:lnSpc>
                <a:spcPct val="90000"/>
              </a:lnSpc>
              <a:spcBef>
                <a:spcPts val="0"/>
              </a:spcBef>
              <a:spcAft>
                <a:spcPts val="0"/>
              </a:spcAft>
              <a:buClr>
                <a:schemeClr val="dk1"/>
              </a:buClr>
              <a:buSzPts val="2200"/>
              <a:buFont typeface="+mj-lt"/>
              <a:buAutoNum type="arabicPeriod" startAt="9"/>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Howfinity. (2020, September 2). </a:t>
            </a:r>
            <a:r>
              <a:rPr lang="en-US" sz="1500" b="0" i="1" dirty="0">
                <a:solidFill>
                  <a:schemeClr val="tx1"/>
                </a:solidFill>
                <a:effectLst/>
                <a:latin typeface="Arial Narrow" panose="020B0606020202030204" pitchFamily="34" charset="0"/>
              </a:rPr>
              <a:t>How to Use Facebook - Complete Beginner’s Guide</a:t>
            </a:r>
            <a:r>
              <a:rPr lang="en-US" sz="1500" b="0" i="0" dirty="0">
                <a:solidFill>
                  <a:schemeClr val="tx1"/>
                </a:solidFill>
                <a:effectLst/>
                <a:latin typeface="Arial Narrow" panose="020B0606020202030204" pitchFamily="34" charset="0"/>
              </a:rPr>
              <a:t> [Video]. YouTube. https://www.youtube.com/watch?v=xu8rh9Ref4Y</a:t>
            </a:r>
          </a:p>
          <a:p>
            <a:pPr marL="342900" lvl="0" algn="just" rtl="0">
              <a:lnSpc>
                <a:spcPct val="90000"/>
              </a:lnSpc>
              <a:spcBef>
                <a:spcPts val="0"/>
              </a:spcBef>
              <a:spcAft>
                <a:spcPts val="0"/>
              </a:spcAft>
              <a:buClr>
                <a:schemeClr val="dk1"/>
              </a:buClr>
              <a:buSzPts val="2200"/>
              <a:buFont typeface="+mj-lt"/>
              <a:buAutoNum type="arabicPeriod" startAt="9"/>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Howfinity. (2021, February 22). </a:t>
            </a:r>
            <a:r>
              <a:rPr lang="en-US" sz="1500" b="0" i="1" dirty="0">
                <a:solidFill>
                  <a:schemeClr val="tx1"/>
                </a:solidFill>
                <a:effectLst/>
                <a:latin typeface="Arial Narrow" panose="020B0606020202030204" pitchFamily="34" charset="0"/>
              </a:rPr>
              <a:t>How to Use Facebook Messenger - Beginner’s Tutorial</a:t>
            </a:r>
            <a:r>
              <a:rPr lang="en-US" sz="1500" b="0" i="0" dirty="0">
                <a:solidFill>
                  <a:schemeClr val="tx1"/>
                </a:solidFill>
                <a:effectLst/>
                <a:latin typeface="Arial Narrow" panose="020B0606020202030204" pitchFamily="34" charset="0"/>
              </a:rPr>
              <a:t> [Video]. YouTube. https://www.youtube.com/watch?v=By2dZw3eYwU</a:t>
            </a:r>
          </a:p>
          <a:p>
            <a:pPr marL="342900" lvl="0" algn="just" rtl="0">
              <a:lnSpc>
                <a:spcPct val="90000"/>
              </a:lnSpc>
              <a:spcBef>
                <a:spcPts val="0"/>
              </a:spcBef>
              <a:spcAft>
                <a:spcPts val="0"/>
              </a:spcAft>
              <a:buClr>
                <a:schemeClr val="dk1"/>
              </a:buClr>
              <a:buSzPts val="2200"/>
              <a:buFont typeface="+mj-lt"/>
              <a:buAutoNum type="arabicPeriod" startAt="9"/>
            </a:pP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Indeed Editorial Team. (2023, February 24). </a:t>
            </a:r>
            <a:r>
              <a:rPr lang="en-US" sz="1500" b="0" i="1" dirty="0">
                <a:solidFill>
                  <a:schemeClr val="tx1"/>
                </a:solidFill>
                <a:effectLst/>
                <a:latin typeface="Arial Narrow" panose="020B0606020202030204" pitchFamily="34" charset="0"/>
              </a:rPr>
              <a:t>A Definitive Guide to Email: Importance, Uses and Advantages</a:t>
            </a:r>
            <a:r>
              <a:rPr lang="en-US" sz="1500" b="0" i="0" dirty="0">
                <a:solidFill>
                  <a:schemeClr val="tx1"/>
                </a:solidFill>
                <a:effectLst/>
                <a:latin typeface="Arial Narrow" panose="020B0606020202030204" pitchFamily="34" charset="0"/>
              </a:rPr>
              <a:t>. Indeed Career Guide. https://www.indeed.com/career-advice/career-development/importance-of-email#:~:text=Email%20is%20important%20for%20communication,multimedia%2C%20like%20photos%20and%20videos</a:t>
            </a:r>
          </a:p>
          <a:p>
            <a:pPr marL="342900" lvl="0" algn="just" rtl="0">
              <a:lnSpc>
                <a:spcPct val="90000"/>
              </a:lnSpc>
              <a:spcBef>
                <a:spcPts val="0"/>
              </a:spcBef>
              <a:spcAft>
                <a:spcPts val="0"/>
              </a:spcAft>
              <a:buClr>
                <a:schemeClr val="dk1"/>
              </a:buClr>
              <a:buSzPts val="2200"/>
              <a:buFont typeface="+mj-lt"/>
              <a:buAutoNum type="arabicPeriod" startAt="9"/>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Jordan </a:t>
            </a:r>
            <a:r>
              <a:rPr lang="en-US" sz="1500" b="0" i="0" dirty="0" err="1">
                <a:solidFill>
                  <a:schemeClr val="tx1"/>
                </a:solidFill>
                <a:effectLst/>
                <a:latin typeface="Arial Narrow" panose="020B0606020202030204" pitchFamily="34" charset="0"/>
              </a:rPr>
              <a:t>Platten</a:t>
            </a:r>
            <a:r>
              <a:rPr lang="en-US" sz="1500" b="0" i="0" dirty="0">
                <a:solidFill>
                  <a:schemeClr val="tx1"/>
                </a:solidFill>
                <a:effectLst/>
                <a:latin typeface="Arial Narrow" panose="020B0606020202030204" pitchFamily="34" charset="0"/>
              </a:rPr>
              <a:t>. (2021, February 1). </a:t>
            </a:r>
            <a:r>
              <a:rPr lang="en-US" sz="1500" b="0" i="1" dirty="0">
                <a:solidFill>
                  <a:schemeClr val="tx1"/>
                </a:solidFill>
                <a:effectLst/>
                <a:latin typeface="Arial Narrow" panose="020B0606020202030204" pitchFamily="34" charset="0"/>
              </a:rPr>
              <a:t>How to Use LinkedIn 2023 - LinkedIn Tutorial for Beginners (Profile Tips)</a:t>
            </a:r>
            <a:r>
              <a:rPr lang="en-US" sz="1500" b="0" i="0" dirty="0">
                <a:solidFill>
                  <a:schemeClr val="tx1"/>
                </a:solidFill>
                <a:effectLst/>
                <a:latin typeface="Arial Narrow" panose="020B0606020202030204" pitchFamily="34" charset="0"/>
              </a:rPr>
              <a:t> [Video]. YouTube. https://www.youtube.com/watch?v=3FnovWnhObs</a:t>
            </a:r>
          </a:p>
          <a:p>
            <a:pPr marL="342900" lvl="0" algn="just" rtl="0">
              <a:lnSpc>
                <a:spcPct val="90000"/>
              </a:lnSpc>
              <a:spcBef>
                <a:spcPts val="0"/>
              </a:spcBef>
              <a:spcAft>
                <a:spcPts val="0"/>
              </a:spcAft>
              <a:buClr>
                <a:schemeClr val="dk1"/>
              </a:buClr>
              <a:buSzPts val="2200"/>
              <a:buFont typeface="+mj-lt"/>
              <a:buAutoNum type="arabicPeriod" startAt="9"/>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Kevin </a:t>
            </a:r>
            <a:r>
              <a:rPr lang="en-US" sz="1500" b="0" i="0" dirty="0" err="1">
                <a:solidFill>
                  <a:schemeClr val="tx1"/>
                </a:solidFill>
                <a:effectLst/>
                <a:latin typeface="Arial Narrow" panose="020B0606020202030204" pitchFamily="34" charset="0"/>
              </a:rPr>
              <a:t>Stratvert</a:t>
            </a:r>
            <a:r>
              <a:rPr lang="en-US" sz="1500" b="0" i="0" dirty="0">
                <a:solidFill>
                  <a:schemeClr val="tx1"/>
                </a:solidFill>
                <a:effectLst/>
                <a:latin typeface="Arial Narrow" panose="020B0606020202030204" pitchFamily="34" charset="0"/>
              </a:rPr>
              <a:t>. (2020, May 28). </a:t>
            </a:r>
            <a:r>
              <a:rPr lang="en-US" sz="1500" b="0" i="1" dirty="0">
                <a:solidFill>
                  <a:schemeClr val="tx1"/>
                </a:solidFill>
                <a:effectLst/>
                <a:latin typeface="Arial Narrow" panose="020B0606020202030204" pitchFamily="34" charset="0"/>
              </a:rPr>
              <a:t>How to use WhatsApp</a:t>
            </a:r>
            <a:r>
              <a:rPr lang="en-US" sz="1500" b="0" i="0" dirty="0">
                <a:solidFill>
                  <a:schemeClr val="tx1"/>
                </a:solidFill>
                <a:effectLst/>
                <a:latin typeface="Arial Narrow" panose="020B0606020202030204" pitchFamily="34" charset="0"/>
              </a:rPr>
              <a:t> [Video]. YouTube. https://www.youtube.com/watch?v=KgNliKyVY2Q</a:t>
            </a: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9"/>
            </a:pPr>
            <a:r>
              <a:rPr lang="en-US" sz="1500" b="0" i="0" dirty="0">
                <a:solidFill>
                  <a:schemeClr val="tx1"/>
                </a:solidFill>
                <a:effectLst/>
                <a:latin typeface="Arial Narrow" panose="020B0606020202030204" pitchFamily="34" charset="0"/>
              </a:rPr>
              <a:t>Staff, D. D. (2019, July 31). </a:t>
            </a:r>
            <a:r>
              <a:rPr lang="en-US" sz="1500" b="0" i="1" dirty="0">
                <a:solidFill>
                  <a:schemeClr val="tx1"/>
                </a:solidFill>
                <a:effectLst/>
                <a:latin typeface="Arial Narrow" panose="020B0606020202030204" pitchFamily="34" charset="0"/>
              </a:rPr>
              <a:t>21% of young people spend six hours or more on their phone daily</a:t>
            </a:r>
            <a:r>
              <a:rPr lang="en-US" sz="1500" b="0" i="0" dirty="0">
                <a:solidFill>
                  <a:schemeClr val="tx1"/>
                </a:solidFill>
                <a:effectLst/>
                <a:latin typeface="Arial Narrow" panose="020B0606020202030204" pitchFamily="34" charset="0"/>
              </a:rPr>
              <a:t>. Irish Examiner. https://www.irishexaminer.com/news/arid-30940600.html </a:t>
            </a:r>
          </a:p>
          <a:p>
            <a:pPr marL="0" lvl="0" indent="0" algn="just" rtl="0">
              <a:lnSpc>
                <a:spcPct val="90000"/>
              </a:lnSpc>
              <a:spcBef>
                <a:spcPts val="0"/>
              </a:spcBef>
              <a:spcAft>
                <a:spcPts val="0"/>
              </a:spcAft>
              <a:buClr>
                <a:schemeClr val="dk1"/>
              </a:buClr>
              <a:buSzPts val="2200"/>
              <a:buNone/>
            </a:pPr>
            <a:endParaRPr lang="en-US" sz="1600" dirty="0">
              <a:solidFill>
                <a:schemeClr val="tx1"/>
              </a:solidFill>
              <a:latin typeface="Arial Narrow" panose="020B0606020202030204" pitchFamily="34" charset="0"/>
            </a:endParaRPr>
          </a:p>
          <a:p>
            <a:pPr marL="0" lvl="0" indent="0" algn="just" rtl="0">
              <a:lnSpc>
                <a:spcPct val="90000"/>
              </a:lnSpc>
              <a:spcBef>
                <a:spcPts val="0"/>
              </a:spcBef>
              <a:spcAft>
                <a:spcPts val="0"/>
              </a:spcAft>
              <a:buClr>
                <a:schemeClr val="dk1"/>
              </a:buClr>
              <a:buSzPts val="2200"/>
              <a:buNone/>
            </a:pPr>
            <a:endParaRPr lang="en-US" sz="1600" dirty="0">
              <a:solidFill>
                <a:schemeClr val="tx1"/>
              </a:solidFill>
              <a:latin typeface="Arial Narrow" panose="020B0606020202030204" pitchFamily="34" charset="0"/>
            </a:endParaRPr>
          </a:p>
          <a:p>
            <a:pPr marL="0" lvl="0" indent="0" algn="just" rtl="0">
              <a:lnSpc>
                <a:spcPct val="90000"/>
              </a:lnSpc>
              <a:spcBef>
                <a:spcPts val="0"/>
              </a:spcBef>
              <a:spcAft>
                <a:spcPts val="0"/>
              </a:spcAft>
              <a:buClr>
                <a:schemeClr val="dk1"/>
              </a:buClr>
              <a:buSzPts val="2200"/>
              <a:buNone/>
            </a:pPr>
            <a:endParaRPr lang="en-US" sz="2000" b="0" i="0" dirty="0">
              <a:solidFill>
                <a:srgbClr val="05103E"/>
              </a:solidFill>
              <a:effectLst/>
              <a:latin typeface="Times New Roman" panose="02020603050405020304" pitchFamily="18" charset="0"/>
            </a:endParaRPr>
          </a:p>
          <a:p>
            <a:pPr marL="0" lvl="0" indent="0" algn="just" rtl="0">
              <a:lnSpc>
                <a:spcPct val="90000"/>
              </a:lnSpc>
              <a:spcBef>
                <a:spcPts val="0"/>
              </a:spcBef>
              <a:spcAft>
                <a:spcPts val="0"/>
              </a:spcAft>
              <a:buClr>
                <a:schemeClr val="dk1"/>
              </a:buClr>
              <a:buSzPts val="2200"/>
              <a:buNone/>
            </a:pPr>
            <a:endParaRPr lang="en-US" sz="2000" b="0" i="0" dirty="0">
              <a:solidFill>
                <a:srgbClr val="05103E"/>
              </a:solidFill>
              <a:effectLst/>
              <a:latin typeface="Times New Roman" panose="02020603050405020304" pitchFamily="18" charset="0"/>
            </a:endParaRPr>
          </a:p>
          <a:p>
            <a:pPr marL="0" lvl="0" indent="0" algn="just" rtl="0">
              <a:lnSpc>
                <a:spcPct val="90000"/>
              </a:lnSpc>
              <a:spcBef>
                <a:spcPts val="0"/>
              </a:spcBef>
              <a:spcAft>
                <a:spcPts val="0"/>
              </a:spcAft>
              <a:buClr>
                <a:schemeClr val="dk1"/>
              </a:buClr>
              <a:buSzPts val="2200"/>
              <a:buNone/>
            </a:pPr>
            <a:endParaRPr lang="en-US" sz="3200" dirty="0">
              <a:latin typeface="Arial Narrow" panose="020B0606020202030204" pitchFamily="34" charset="0"/>
              <a:ea typeface="Candara"/>
              <a:cs typeface="Candara"/>
              <a:sym typeface="Candara"/>
            </a:endParaRPr>
          </a:p>
        </p:txBody>
      </p:sp>
    </p:spTree>
    <p:extLst>
      <p:ext uri="{BB962C8B-B14F-4D97-AF65-F5344CB8AC3E}">
        <p14:creationId xmlns:p14="http://schemas.microsoft.com/office/powerpoint/2010/main" val="408804182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3BAB6BC-A648-5DDB-61AB-70853E267424}"/>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US" smtClean="0"/>
              <a:t>98</a:t>
            </a:fld>
            <a:endParaRPr lang="en-US" dirty="0"/>
          </a:p>
        </p:txBody>
      </p:sp>
      <p:sp>
        <p:nvSpPr>
          <p:cNvPr id="9" name="Google Shape;103;p2">
            <a:extLst>
              <a:ext uri="{FF2B5EF4-FFF2-40B4-BE49-F238E27FC236}">
                <a16:creationId xmlns:a16="http://schemas.microsoft.com/office/drawing/2014/main" id="{F7E5F626-6C33-8210-B9F9-715112B587D4}"/>
              </a:ext>
            </a:extLst>
          </p:cNvPr>
          <p:cNvSpPr/>
          <p:nvPr/>
        </p:nvSpPr>
        <p:spPr>
          <a:xfrm>
            <a:off x="0" y="689113"/>
            <a:ext cx="3319669" cy="736531"/>
          </a:xfrm>
          <a:prstGeom prst="homePlate">
            <a:avLst>
              <a:gd name="adj" fmla="val 50000"/>
            </a:avLst>
          </a:prstGeom>
          <a:solidFill>
            <a:srgbClr val="3A9BDC"/>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Gadugi" panose="020B0502040204020203" pitchFamily="34" charset="0"/>
              <a:ea typeface="Gadugi" panose="020B0502040204020203" pitchFamily="34" charset="0"/>
              <a:cs typeface="Calibri"/>
              <a:sym typeface="Calibri"/>
            </a:endParaRPr>
          </a:p>
        </p:txBody>
      </p:sp>
      <p:sp>
        <p:nvSpPr>
          <p:cNvPr id="10" name="Google Shape;107;p2">
            <a:extLst>
              <a:ext uri="{FF2B5EF4-FFF2-40B4-BE49-F238E27FC236}">
                <a16:creationId xmlns:a16="http://schemas.microsoft.com/office/drawing/2014/main" id="{71679280-0761-8D98-4375-C79F307F79D5}"/>
              </a:ext>
            </a:extLst>
          </p:cNvPr>
          <p:cNvSpPr txBox="1"/>
          <p:nvPr/>
        </p:nvSpPr>
        <p:spPr>
          <a:xfrm>
            <a:off x="2537" y="795788"/>
            <a:ext cx="3317132"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0" i="0" u="none" strike="noStrike" cap="none" dirty="0">
                <a:solidFill>
                  <a:schemeClr val="lt1"/>
                </a:solidFill>
                <a:latin typeface="Gadugi" panose="020B0502040204020203" pitchFamily="34" charset="0"/>
                <a:ea typeface="Gadugi" panose="020B0502040204020203" pitchFamily="34" charset="0"/>
                <a:sym typeface="Candara"/>
              </a:rPr>
              <a:t>Bibliography</a:t>
            </a:r>
            <a:endParaRPr sz="1400" b="0" i="0" u="none" strike="noStrike" cap="none" dirty="0">
              <a:solidFill>
                <a:srgbClr val="000000"/>
              </a:solidFill>
              <a:latin typeface="Gadugi" panose="020B0502040204020203" pitchFamily="34" charset="0"/>
              <a:ea typeface="Gadugi" panose="020B0502040204020203" pitchFamily="34" charset="0"/>
              <a:sym typeface="Arial"/>
            </a:endParaRPr>
          </a:p>
        </p:txBody>
      </p:sp>
      <p:sp>
        <p:nvSpPr>
          <p:cNvPr id="5" name="Google Shape;105;p2">
            <a:extLst>
              <a:ext uri="{FF2B5EF4-FFF2-40B4-BE49-F238E27FC236}">
                <a16:creationId xmlns:a16="http://schemas.microsoft.com/office/drawing/2014/main" id="{1AAD74CF-F867-C600-2180-BA0D9EA9BDA7}"/>
              </a:ext>
            </a:extLst>
          </p:cNvPr>
          <p:cNvSpPr txBox="1">
            <a:spLocks noGrp="1"/>
          </p:cNvSpPr>
          <p:nvPr>
            <p:ph type="body" idx="1"/>
          </p:nvPr>
        </p:nvSpPr>
        <p:spPr>
          <a:xfrm>
            <a:off x="558562" y="1540985"/>
            <a:ext cx="10803028" cy="4994995"/>
          </a:xfrm>
          <a:prstGeom prst="rect">
            <a:avLst/>
          </a:prstGeom>
          <a:noFill/>
          <a:ln>
            <a:noFill/>
          </a:ln>
        </p:spPr>
        <p:txBody>
          <a:bodyPr spcFirstLastPara="1" wrap="square" lIns="91425" tIns="45700" rIns="91425" bIns="45700" anchor="t" anchorCtr="0">
            <a:normAutofit/>
          </a:bodyPr>
          <a:lstStyle/>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chemeClr val="tx1"/>
                </a:solidFill>
                <a:effectLst/>
                <a:latin typeface="Arial Narrow" panose="020B0606020202030204" pitchFamily="34" charset="0"/>
              </a:rPr>
              <a:t>Kevin </a:t>
            </a:r>
            <a:r>
              <a:rPr lang="en-US" sz="1500" b="0" i="0" dirty="0" err="1">
                <a:solidFill>
                  <a:schemeClr val="tx1"/>
                </a:solidFill>
                <a:effectLst/>
                <a:latin typeface="Arial Narrow" panose="020B0606020202030204" pitchFamily="34" charset="0"/>
              </a:rPr>
              <a:t>Stratvert</a:t>
            </a:r>
            <a:r>
              <a:rPr lang="en-US" sz="1500" b="0" i="0" dirty="0">
                <a:solidFill>
                  <a:schemeClr val="tx1"/>
                </a:solidFill>
                <a:effectLst/>
                <a:latin typeface="Arial Narrow" panose="020B0606020202030204" pitchFamily="34" charset="0"/>
              </a:rPr>
              <a:t>. (2020b, December 2). </a:t>
            </a:r>
            <a:r>
              <a:rPr lang="en-US" sz="1500" b="0" i="1" dirty="0">
                <a:solidFill>
                  <a:schemeClr val="tx1"/>
                </a:solidFill>
                <a:effectLst/>
                <a:latin typeface="Arial Narrow" panose="020B0606020202030204" pitchFamily="34" charset="0"/>
              </a:rPr>
              <a:t>How to use Google Drive - Tutorial for Beginners</a:t>
            </a:r>
            <a:r>
              <a:rPr lang="en-US" sz="1500" b="0" i="0" dirty="0">
                <a:solidFill>
                  <a:schemeClr val="tx1"/>
                </a:solidFill>
                <a:effectLst/>
                <a:latin typeface="Arial Narrow" panose="020B0606020202030204" pitchFamily="34" charset="0"/>
              </a:rPr>
              <a:t> [Video]. YouTube. https://www.youtube.com/watch?v=gdrxAoqfvbA</a:t>
            </a:r>
          </a:p>
          <a:p>
            <a:pPr marL="342900" lvl="0" algn="just" rtl="0">
              <a:lnSpc>
                <a:spcPct val="90000"/>
              </a:lnSpc>
              <a:spcBef>
                <a:spcPts val="0"/>
              </a:spcBef>
              <a:spcAft>
                <a:spcPts val="0"/>
              </a:spcAft>
              <a:buClr>
                <a:schemeClr val="dk1"/>
              </a:buClr>
              <a:buSzPts val="2200"/>
              <a:buFont typeface="+mj-lt"/>
              <a:buAutoNum type="arabicPeriod" startAt="17"/>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chemeClr val="tx1"/>
                </a:solidFill>
                <a:effectLst/>
                <a:latin typeface="Arial Narrow" panose="020B0606020202030204" pitchFamily="34" charset="0"/>
              </a:rPr>
              <a:t>Kevin </a:t>
            </a:r>
            <a:r>
              <a:rPr lang="en-US" sz="1500" b="0" i="0" dirty="0" err="1">
                <a:solidFill>
                  <a:schemeClr val="tx1"/>
                </a:solidFill>
                <a:effectLst/>
                <a:latin typeface="Arial Narrow" panose="020B0606020202030204" pitchFamily="34" charset="0"/>
              </a:rPr>
              <a:t>Stratvert</a:t>
            </a:r>
            <a:r>
              <a:rPr lang="en-US" sz="1500" b="0" i="0" dirty="0">
                <a:solidFill>
                  <a:schemeClr val="tx1"/>
                </a:solidFill>
                <a:effectLst/>
                <a:latin typeface="Arial Narrow" panose="020B0606020202030204" pitchFamily="34" charset="0"/>
              </a:rPr>
              <a:t>. (2021, March 18). </a:t>
            </a:r>
            <a:r>
              <a:rPr lang="en-US" sz="1500" b="0" i="1" dirty="0">
                <a:solidFill>
                  <a:schemeClr val="tx1"/>
                </a:solidFill>
                <a:effectLst/>
                <a:latin typeface="Arial Narrow" panose="020B0606020202030204" pitchFamily="34" charset="0"/>
              </a:rPr>
              <a:t>Google Forms Tutorial</a:t>
            </a:r>
            <a:r>
              <a:rPr lang="en-US" sz="1500" b="0" i="0" dirty="0">
                <a:solidFill>
                  <a:schemeClr val="tx1"/>
                </a:solidFill>
                <a:effectLst/>
                <a:latin typeface="Arial Narrow" panose="020B0606020202030204" pitchFamily="34" charset="0"/>
              </a:rPr>
              <a:t> [Video]. YouTube. https://www.youtube.com/watch?v=I4T-FGZo7zo </a:t>
            </a:r>
          </a:p>
          <a:p>
            <a:pPr marL="342900" lvl="0" algn="just" rtl="0">
              <a:lnSpc>
                <a:spcPct val="90000"/>
              </a:lnSpc>
              <a:spcBef>
                <a:spcPts val="0"/>
              </a:spcBef>
              <a:spcAft>
                <a:spcPts val="0"/>
              </a:spcAft>
              <a:buClr>
                <a:schemeClr val="dk1"/>
              </a:buClr>
              <a:buSzPts val="2200"/>
              <a:buFont typeface="+mj-lt"/>
              <a:buAutoNum type="arabicPeriod" startAt="17"/>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chemeClr val="tx1"/>
                </a:solidFill>
                <a:effectLst/>
                <a:latin typeface="Arial Narrow" panose="020B0606020202030204" pitchFamily="34" charset="0"/>
              </a:rPr>
              <a:t>Kevin </a:t>
            </a:r>
            <a:r>
              <a:rPr lang="en-US" sz="1500" b="0" i="0" dirty="0" err="1">
                <a:solidFill>
                  <a:schemeClr val="tx1"/>
                </a:solidFill>
                <a:effectLst/>
                <a:latin typeface="Arial Narrow" panose="020B0606020202030204" pitchFamily="34" charset="0"/>
              </a:rPr>
              <a:t>Stratvert</a:t>
            </a:r>
            <a:r>
              <a:rPr lang="en-US" sz="1500" b="0" i="0" dirty="0">
                <a:solidFill>
                  <a:schemeClr val="tx1"/>
                </a:solidFill>
                <a:effectLst/>
                <a:latin typeface="Arial Narrow" panose="020B0606020202030204" pitchFamily="34" charset="0"/>
              </a:rPr>
              <a:t>. (2022, November 14). </a:t>
            </a:r>
            <a:r>
              <a:rPr lang="en-US" sz="1500" b="0" i="1" dirty="0">
                <a:solidFill>
                  <a:schemeClr val="tx1"/>
                </a:solidFill>
                <a:effectLst/>
                <a:latin typeface="Arial Narrow" panose="020B0606020202030204" pitchFamily="34" charset="0"/>
              </a:rPr>
              <a:t>How to use Google Sheets - Tutorial for Beginners</a:t>
            </a:r>
            <a:r>
              <a:rPr lang="en-US" sz="1500" b="0" i="0" dirty="0">
                <a:solidFill>
                  <a:schemeClr val="tx1"/>
                </a:solidFill>
                <a:effectLst/>
                <a:latin typeface="Arial Narrow" panose="020B0606020202030204" pitchFamily="34" charset="0"/>
              </a:rPr>
              <a:t> [Video]. YouTube. https://www.youtube.com/watch?v=TENAbUa-R-w</a:t>
            </a:r>
          </a:p>
          <a:p>
            <a:pPr marL="342900" lvl="0" algn="just" rtl="0">
              <a:lnSpc>
                <a:spcPct val="90000"/>
              </a:lnSpc>
              <a:spcBef>
                <a:spcPts val="0"/>
              </a:spcBef>
              <a:spcAft>
                <a:spcPts val="0"/>
              </a:spcAft>
              <a:buClr>
                <a:schemeClr val="dk1"/>
              </a:buClr>
              <a:buSzPts val="2200"/>
              <a:buFont typeface="+mj-lt"/>
              <a:buAutoNum type="arabicPeriod" startAt="17"/>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chemeClr val="tx1"/>
                </a:solidFill>
                <a:effectLst/>
                <a:latin typeface="Arial Narrow" panose="020B0606020202030204" pitchFamily="34" charset="0"/>
              </a:rPr>
              <a:t>McGarrigle, J. (2018, August 8). </a:t>
            </a:r>
            <a:r>
              <a:rPr lang="en-US" sz="1500" b="0" i="1" dirty="0">
                <a:solidFill>
                  <a:schemeClr val="tx1"/>
                </a:solidFill>
                <a:effectLst/>
                <a:latin typeface="Arial Narrow" panose="020B0606020202030204" pitchFamily="34" charset="0"/>
              </a:rPr>
              <a:t>What is Messenger</a:t>
            </a:r>
            <a:r>
              <a:rPr lang="en-US" sz="1500" b="0" i="0" dirty="0">
                <a:solidFill>
                  <a:schemeClr val="tx1"/>
                </a:solidFill>
                <a:effectLst/>
                <a:latin typeface="Arial Narrow" panose="020B0606020202030204" pitchFamily="34" charset="0"/>
              </a:rPr>
              <a:t>. Webwise.ie. https://www.webwise.ie/parents/explained-what-is-messenger/</a:t>
            </a:r>
          </a:p>
          <a:p>
            <a:pPr marL="342900" lvl="0" algn="just" rtl="0">
              <a:lnSpc>
                <a:spcPct val="90000"/>
              </a:lnSpc>
              <a:spcBef>
                <a:spcPts val="0"/>
              </a:spcBef>
              <a:spcAft>
                <a:spcPts val="0"/>
              </a:spcAft>
              <a:buClr>
                <a:schemeClr val="dk1"/>
              </a:buClr>
              <a:buSzPts val="2200"/>
              <a:buFont typeface="+mj-lt"/>
              <a:buAutoNum type="arabicPeriod" startAt="17"/>
            </a:pPr>
            <a:endParaRPr lang="en-US" sz="1500" b="0" i="0" dirty="0">
              <a:solidFill>
                <a:srgbClr val="05103E"/>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rgbClr val="05103E"/>
                </a:solidFill>
                <a:effectLst/>
                <a:latin typeface="Arial Narrow" panose="020B0606020202030204" pitchFamily="34" charset="0"/>
              </a:rPr>
              <a:t>Mixon, E., &amp; </a:t>
            </a:r>
            <a:r>
              <a:rPr lang="en-US" sz="1500" b="0" i="0" dirty="0" err="1">
                <a:solidFill>
                  <a:srgbClr val="05103E"/>
                </a:solidFill>
                <a:effectLst/>
                <a:latin typeface="Arial Narrow" panose="020B0606020202030204" pitchFamily="34" charset="0"/>
              </a:rPr>
              <a:t>Wigmore</a:t>
            </a:r>
            <a:r>
              <a:rPr lang="en-US" sz="1500" b="0" i="0" dirty="0">
                <a:solidFill>
                  <a:srgbClr val="05103E"/>
                </a:solidFill>
                <a:effectLst/>
                <a:latin typeface="Arial Narrow" panose="020B0606020202030204" pitchFamily="34" charset="0"/>
              </a:rPr>
              <a:t>, I. (2018, March 12). </a:t>
            </a:r>
            <a:r>
              <a:rPr lang="en-US" sz="1500" b="0" i="1" dirty="0">
                <a:solidFill>
                  <a:srgbClr val="05103E"/>
                </a:solidFill>
                <a:effectLst/>
                <a:latin typeface="Arial Narrow" panose="020B0606020202030204" pitchFamily="34" charset="0"/>
              </a:rPr>
              <a:t>Google Drive</a:t>
            </a:r>
            <a:r>
              <a:rPr lang="en-US" sz="1500" b="0" i="0" dirty="0">
                <a:solidFill>
                  <a:srgbClr val="05103E"/>
                </a:solidFill>
                <a:effectLst/>
                <a:latin typeface="Arial Narrow" panose="020B0606020202030204" pitchFamily="34" charset="0"/>
              </a:rPr>
              <a:t>. Mobile Computing. https://www.techtarget.com/searchmobilecomputing/definition/Google-Drive</a:t>
            </a: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chemeClr val="tx1"/>
                </a:solidFill>
                <a:effectLst/>
                <a:latin typeface="Arial Narrow" panose="020B0606020202030204" pitchFamily="34" charset="0"/>
              </a:rPr>
              <a:t>Professor Heather Austin. (2018, April 25). </a:t>
            </a:r>
            <a:r>
              <a:rPr lang="en-US" sz="1500" b="0" i="1" dirty="0">
                <a:solidFill>
                  <a:schemeClr val="tx1"/>
                </a:solidFill>
                <a:effectLst/>
                <a:latin typeface="Arial Narrow" panose="020B0606020202030204" pitchFamily="34" charset="0"/>
              </a:rPr>
              <a:t>LinkedIn Job Search Tutorial - How To Use LinkedIn To Find A Job</a:t>
            </a:r>
            <a:r>
              <a:rPr lang="en-US" sz="1500" b="0" i="0" dirty="0">
                <a:solidFill>
                  <a:schemeClr val="tx1"/>
                </a:solidFill>
                <a:effectLst/>
                <a:latin typeface="Arial Narrow" panose="020B0606020202030204" pitchFamily="34" charset="0"/>
              </a:rPr>
              <a:t> [Video]. YouTube. https://www.youtube.com/watch?v=Ox_ohqsIMAM</a:t>
            </a:r>
          </a:p>
          <a:p>
            <a:pPr marL="342900" lvl="0" algn="just" rtl="0">
              <a:lnSpc>
                <a:spcPct val="90000"/>
              </a:lnSpc>
              <a:spcBef>
                <a:spcPts val="0"/>
              </a:spcBef>
              <a:spcAft>
                <a:spcPts val="0"/>
              </a:spcAft>
              <a:buClr>
                <a:schemeClr val="dk1"/>
              </a:buClr>
              <a:buSzPts val="2200"/>
              <a:buFont typeface="+mj-lt"/>
              <a:buAutoNum type="arabicPeriod" startAt="17"/>
            </a:pP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0" dirty="0">
                <a:solidFill>
                  <a:srgbClr val="05103E"/>
                </a:solidFill>
                <a:effectLst/>
                <a:latin typeface="Arial Narrow" panose="020B0606020202030204" pitchFamily="34" charset="0"/>
              </a:rPr>
              <a:t>Trinidad, C. (2022, December 14). </a:t>
            </a:r>
            <a:r>
              <a:rPr lang="en-US" sz="1500" b="0" i="1" dirty="0">
                <a:solidFill>
                  <a:srgbClr val="05103E"/>
                </a:solidFill>
                <a:effectLst/>
                <a:latin typeface="Arial Narrow" panose="020B0606020202030204" pitchFamily="34" charset="0"/>
              </a:rPr>
              <a:t>Google Sheets</a:t>
            </a:r>
            <a:r>
              <a:rPr lang="en-US" sz="1500" b="0" i="0" dirty="0">
                <a:solidFill>
                  <a:srgbClr val="05103E"/>
                </a:solidFill>
                <a:effectLst/>
                <a:latin typeface="Arial Narrow" panose="020B0606020202030204" pitchFamily="34" charset="0"/>
              </a:rPr>
              <a:t>. Corporate Finance Institute. https://corporatefinanceinstitute.com/resources/excel/google-sheets/</a:t>
            </a:r>
            <a:endParaRPr lang="en-US"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endParaRPr lang="en-US" sz="1500" dirty="0">
              <a:solidFill>
                <a:schemeClr val="tx1"/>
              </a:solidFill>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1" dirty="0">
                <a:solidFill>
                  <a:srgbClr val="05103E"/>
                </a:solidFill>
                <a:effectLst/>
                <a:latin typeface="Arial Narrow" panose="020B0606020202030204" pitchFamily="34" charset="0"/>
              </a:rPr>
              <a:t>What is Google Docs And How To Use It</a:t>
            </a:r>
            <a:r>
              <a:rPr lang="en-US" sz="1500" b="0" i="0" dirty="0">
                <a:solidFill>
                  <a:srgbClr val="05103E"/>
                </a:solidFill>
                <a:effectLst/>
                <a:latin typeface="Arial Narrow" panose="020B0606020202030204" pitchFamily="34" charset="0"/>
              </a:rPr>
              <a:t>. (2021, April 7). Bit Blog. https://blog.bit.ai/google-docs/ </a:t>
            </a:r>
            <a:endParaRPr lang="fr-FR"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endParaRPr lang="fr-FR" sz="1500" b="0" i="0" dirty="0">
              <a:solidFill>
                <a:schemeClr val="tx1"/>
              </a:solidFill>
              <a:effectLst/>
              <a:latin typeface="Arial Narrow" panose="020B0606020202030204" pitchFamily="34" charset="0"/>
            </a:endParaRPr>
          </a:p>
          <a:p>
            <a:pPr marL="342900" lvl="0" algn="just" rtl="0">
              <a:lnSpc>
                <a:spcPct val="90000"/>
              </a:lnSpc>
              <a:spcBef>
                <a:spcPts val="0"/>
              </a:spcBef>
              <a:spcAft>
                <a:spcPts val="0"/>
              </a:spcAft>
              <a:buClr>
                <a:schemeClr val="dk1"/>
              </a:buClr>
              <a:buSzPts val="2200"/>
              <a:buFont typeface="+mj-lt"/>
              <a:buAutoNum type="arabicPeriod" startAt="17"/>
            </a:pPr>
            <a:r>
              <a:rPr lang="en-US" sz="1500" b="0" i="1" dirty="0">
                <a:solidFill>
                  <a:schemeClr val="tx1"/>
                </a:solidFill>
                <a:effectLst/>
                <a:latin typeface="Arial Narrow" panose="020B0606020202030204" pitchFamily="34" charset="0"/>
              </a:rPr>
              <a:t>What is Online Communication | IGI Global</a:t>
            </a:r>
            <a:r>
              <a:rPr lang="en-US" sz="1500" b="0" i="0" dirty="0">
                <a:solidFill>
                  <a:schemeClr val="tx1"/>
                </a:solidFill>
                <a:effectLst/>
                <a:latin typeface="Arial Narrow" panose="020B0606020202030204" pitchFamily="34" charset="0"/>
              </a:rPr>
              <a:t>. (n.d.). https://www.igi-global.com/dictionary/online-communication/41155 </a:t>
            </a:r>
          </a:p>
          <a:p>
            <a:pPr marL="0" lvl="0" indent="0" algn="just" rtl="0">
              <a:lnSpc>
                <a:spcPct val="90000"/>
              </a:lnSpc>
              <a:spcBef>
                <a:spcPts val="0"/>
              </a:spcBef>
              <a:spcAft>
                <a:spcPts val="0"/>
              </a:spcAft>
              <a:buClr>
                <a:schemeClr val="dk1"/>
              </a:buClr>
              <a:buSzPts val="2200"/>
              <a:buNone/>
            </a:pPr>
            <a:endParaRPr lang="en-US" sz="1600" dirty="0">
              <a:solidFill>
                <a:schemeClr val="tx1"/>
              </a:solidFill>
              <a:latin typeface="Arial Narrow" panose="020B0606020202030204" pitchFamily="34" charset="0"/>
            </a:endParaRPr>
          </a:p>
          <a:p>
            <a:pPr marL="0" lvl="0" indent="0" algn="just" rtl="0">
              <a:lnSpc>
                <a:spcPct val="90000"/>
              </a:lnSpc>
              <a:spcBef>
                <a:spcPts val="0"/>
              </a:spcBef>
              <a:spcAft>
                <a:spcPts val="0"/>
              </a:spcAft>
              <a:buClr>
                <a:schemeClr val="dk1"/>
              </a:buClr>
              <a:buSzPts val="2200"/>
              <a:buNone/>
            </a:pPr>
            <a:endParaRPr lang="en-US" sz="2000" b="0" i="0" dirty="0">
              <a:solidFill>
                <a:srgbClr val="05103E"/>
              </a:solidFill>
              <a:effectLst/>
              <a:latin typeface="Times New Roman" panose="02020603050405020304" pitchFamily="18" charset="0"/>
            </a:endParaRPr>
          </a:p>
          <a:p>
            <a:pPr marL="0" lvl="0" indent="0" algn="just" rtl="0">
              <a:lnSpc>
                <a:spcPct val="90000"/>
              </a:lnSpc>
              <a:spcBef>
                <a:spcPts val="0"/>
              </a:spcBef>
              <a:spcAft>
                <a:spcPts val="0"/>
              </a:spcAft>
              <a:buClr>
                <a:schemeClr val="dk1"/>
              </a:buClr>
              <a:buSzPts val="2200"/>
              <a:buNone/>
            </a:pPr>
            <a:endParaRPr lang="en-US" sz="2000" b="0" i="0" dirty="0">
              <a:solidFill>
                <a:srgbClr val="05103E"/>
              </a:solidFill>
              <a:effectLst/>
              <a:latin typeface="Times New Roman" panose="02020603050405020304" pitchFamily="18" charset="0"/>
            </a:endParaRPr>
          </a:p>
          <a:p>
            <a:pPr marL="0" lvl="0" indent="0" algn="just" rtl="0">
              <a:lnSpc>
                <a:spcPct val="90000"/>
              </a:lnSpc>
              <a:spcBef>
                <a:spcPts val="0"/>
              </a:spcBef>
              <a:spcAft>
                <a:spcPts val="0"/>
              </a:spcAft>
              <a:buClr>
                <a:schemeClr val="dk1"/>
              </a:buClr>
              <a:buSzPts val="2200"/>
              <a:buNone/>
            </a:pPr>
            <a:endParaRPr lang="en-US" sz="3200" dirty="0">
              <a:latin typeface="Arial Narrow" panose="020B0606020202030204" pitchFamily="34" charset="0"/>
              <a:ea typeface="Candara"/>
              <a:cs typeface="Candara"/>
              <a:sym typeface="Candara"/>
            </a:endParaRPr>
          </a:p>
        </p:txBody>
      </p:sp>
    </p:spTree>
    <p:extLst>
      <p:ext uri="{BB962C8B-B14F-4D97-AF65-F5344CB8AC3E}">
        <p14:creationId xmlns:p14="http://schemas.microsoft.com/office/powerpoint/2010/main" val="219690517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2787</TotalTime>
  <Words>5110</Words>
  <Application>Microsoft Office PowerPoint</Application>
  <PresentationFormat>Widescreen</PresentationFormat>
  <Paragraphs>705</Paragraphs>
  <Slides>100</Slides>
  <Notes>25</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100</vt:i4>
      </vt:variant>
    </vt:vector>
  </HeadingPairs>
  <TitlesOfParts>
    <vt:vector size="109" baseType="lpstr">
      <vt:lpstr>Wingdings</vt:lpstr>
      <vt:lpstr>Arial Narrow</vt:lpstr>
      <vt:lpstr>Times New Roman</vt:lpstr>
      <vt:lpstr>Gadugi</vt:lpstr>
      <vt:lpstr>Verdana</vt:lpstr>
      <vt:lpstr>Candara</vt:lpstr>
      <vt:lpstr>Arial</vt:lpstr>
      <vt:lpstr>Calibri</vt:lpstr>
      <vt:lpstr>Office Theme</vt:lpstr>
      <vt:lpstr>Module 2: Communication &amp; Collaboration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WhatsApp screenshot/buttons</vt:lpstr>
      <vt:lpstr>WhatsApp – How to send text messages</vt:lpstr>
      <vt:lpstr>WhatsApp – How to send text messages</vt:lpstr>
      <vt:lpstr>WhatsApp – How to send text messages</vt:lpstr>
      <vt:lpstr>WhatsApp – How to send text messages</vt:lpstr>
      <vt:lpstr>WhatsApp – How to send photos, documents, location, contacts or even  a poll </vt:lpstr>
      <vt:lpstr>WhatsApp – How to send photos, documents, location, contacts or even  a poll </vt:lpstr>
      <vt:lpstr>WhatsApp – How to send photos, documents, location, contacts or even  a poll </vt:lpstr>
      <vt:lpstr>WhatsApp – How to send photos, documents, location, contacts or even  a poll </vt:lpstr>
      <vt:lpstr>WhatsApp – How to send photos, documents, location, contacts or even  a poll </vt:lpstr>
      <vt:lpstr>WhatsApp – How to send voice messages</vt:lpstr>
      <vt:lpstr>WhatsApp – How to send voice messages</vt:lpstr>
      <vt:lpstr>WhatsApp – How to send voice messages</vt:lpstr>
      <vt:lpstr>WhatsApp – How to send voice messages</vt:lpstr>
      <vt:lpstr>WhatsApp – How to make phone calls</vt:lpstr>
      <vt:lpstr>WhatsApp – How to make phone calls</vt:lpstr>
      <vt:lpstr>WhatsApp – How to make phone calls</vt:lpstr>
      <vt:lpstr>WhatsApp – How to make video calls</vt:lpstr>
      <vt:lpstr>PowerPoint Presentation</vt:lpstr>
      <vt:lpstr>Messenger</vt:lpstr>
      <vt:lpstr>Messenger – How to send text messages</vt:lpstr>
      <vt:lpstr>Messenger – How to send text messages</vt:lpstr>
      <vt:lpstr>Messenger – How to send text messages</vt:lpstr>
      <vt:lpstr>Messenger – How to send text messages</vt:lpstr>
      <vt:lpstr>Messenger – How to unsend messages</vt:lpstr>
      <vt:lpstr>Messenger – How to unsend messages</vt:lpstr>
      <vt:lpstr>Messenger – How to unsend messages</vt:lpstr>
      <vt:lpstr>Messenger – How to unsend messages</vt:lpstr>
      <vt:lpstr>Messenger – How to unsend messages</vt:lpstr>
      <vt:lpstr>Messenger – How to unsend messages</vt:lpstr>
      <vt:lpstr>Messenger – How to attach photos</vt:lpstr>
      <vt:lpstr>Messenger – How to attach photos</vt:lpstr>
      <vt:lpstr>Messenger – How to attach photos</vt:lpstr>
      <vt:lpstr>Messenger – How to attach photos</vt:lpstr>
      <vt:lpstr>Messenger – How to send voice messages</vt:lpstr>
      <vt:lpstr>Messenger – How to send voice messages</vt:lpstr>
      <vt:lpstr>Messenger – How to send voice messages</vt:lpstr>
      <vt:lpstr>Messenger – How to send voice messages</vt:lpstr>
      <vt:lpstr>PowerPoint Presentation</vt:lpstr>
      <vt:lpstr>Facebook</vt:lpstr>
      <vt:lpstr>Facebook – How to post content</vt:lpstr>
      <vt:lpstr>Facebook – How to post content</vt:lpstr>
      <vt:lpstr>Facebook – How to post content</vt:lpstr>
      <vt:lpstr>PowerPoint Presentation</vt:lpstr>
      <vt:lpstr>PowerPoint Presentation</vt:lpstr>
      <vt:lpstr>LinkedIn</vt:lpstr>
      <vt:lpstr>LinkedIn – How to build the LinkedIN network</vt:lpstr>
      <vt:lpstr>LinkedIn – How to conduct a job search </vt:lpstr>
      <vt:lpstr>PowerPoint Presentation</vt:lpstr>
      <vt:lpstr>PowerPoint Presentation</vt:lpstr>
      <vt:lpstr>Gmail</vt:lpstr>
      <vt:lpstr>Gmail – How to create an email address</vt:lpstr>
      <vt:lpstr>Gmail – How to create an email address</vt:lpstr>
      <vt:lpstr>Gmail – How to create an email address</vt:lpstr>
      <vt:lpstr>Gmail – How to create an email address</vt:lpstr>
      <vt:lpstr>Gmail – How to login </vt:lpstr>
      <vt:lpstr>Gmail – How to login </vt:lpstr>
      <vt:lpstr>Gmail – How to login </vt:lpstr>
      <vt:lpstr>Gmail – How to send an email</vt:lpstr>
      <vt:lpstr>Gmail – How to delete emails</vt:lpstr>
      <vt:lpstr>Gmail – How to attach files  and photos to an email </vt:lpstr>
      <vt:lpstr>Gmail – How to download attachments (photos)</vt:lpstr>
      <vt:lpstr>Gmail – How to download attachments (documents)</vt:lpstr>
      <vt:lpstr>PowerPoint Presentation</vt:lpstr>
      <vt:lpstr>PowerPoint Presentation</vt:lpstr>
      <vt:lpstr>Google Drive</vt:lpstr>
      <vt:lpstr>PowerPoint Presentation</vt:lpstr>
      <vt:lpstr>Google Docs</vt:lpstr>
      <vt:lpstr>Google Docs – How to create a document </vt:lpstr>
      <vt:lpstr>Google Docs – How to create a document </vt:lpstr>
      <vt:lpstr>Google Docs – How to share a document</vt:lpstr>
      <vt:lpstr>PowerPoint Presentation</vt:lpstr>
      <vt:lpstr>Google Sheet</vt:lpstr>
      <vt:lpstr>Google Sheet – How to create a spreadsheet </vt:lpstr>
      <vt:lpstr>Google Sheet – How to create a spreadsheet </vt:lpstr>
      <vt:lpstr>PowerPoint Presentation</vt:lpstr>
      <vt:lpstr>Google Slides</vt:lpstr>
      <vt:lpstr>Google Slides – How to create a presentation</vt:lpstr>
      <vt:lpstr>Google Slides – How to create a presentation</vt:lpstr>
      <vt:lpstr>PowerPoint Presentation</vt:lpstr>
      <vt:lpstr>Google Forms</vt:lpstr>
      <vt:lpstr>Google Forms – How to create a form</vt:lpstr>
      <vt:lpstr>Google Forms – How to create a form</vt:lpstr>
      <vt:lpstr>Google Forms – How to share a form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1: Netiquette</dc:title>
  <dc:creator>User</dc:creator>
  <cp:lastModifiedBy>Andrianna Emphasyscentre</cp:lastModifiedBy>
  <cp:revision>94</cp:revision>
  <dcterms:created xsi:type="dcterms:W3CDTF">2019-09-13T12:29:26Z</dcterms:created>
  <dcterms:modified xsi:type="dcterms:W3CDTF">2023-05-15T14:27:45Z</dcterms:modified>
</cp:coreProperties>
</file>